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4"/>
  </p:sldMasterIdLst>
  <p:notesMasterIdLst>
    <p:notesMasterId r:id="rId38"/>
  </p:notesMasterIdLst>
  <p:handoutMasterIdLst>
    <p:handoutMasterId r:id="rId39"/>
  </p:handoutMasterIdLst>
  <p:sldIdLst>
    <p:sldId id="256" r:id="rId5"/>
    <p:sldId id="317" r:id="rId6"/>
    <p:sldId id="257" r:id="rId7"/>
    <p:sldId id="260" r:id="rId8"/>
    <p:sldId id="268" r:id="rId9"/>
    <p:sldId id="290" r:id="rId10"/>
    <p:sldId id="264" r:id="rId11"/>
    <p:sldId id="278" r:id="rId12"/>
    <p:sldId id="312" r:id="rId13"/>
    <p:sldId id="279" r:id="rId14"/>
    <p:sldId id="306" r:id="rId15"/>
    <p:sldId id="319" r:id="rId16"/>
    <p:sldId id="318" r:id="rId17"/>
    <p:sldId id="281" r:id="rId18"/>
    <p:sldId id="282" r:id="rId19"/>
    <p:sldId id="283" r:id="rId20"/>
    <p:sldId id="316" r:id="rId21"/>
    <p:sldId id="304" r:id="rId22"/>
    <p:sldId id="305" r:id="rId23"/>
    <p:sldId id="291" r:id="rId24"/>
    <p:sldId id="320" r:id="rId25"/>
    <p:sldId id="292" r:id="rId26"/>
    <p:sldId id="277" r:id="rId27"/>
    <p:sldId id="294" r:id="rId28"/>
    <p:sldId id="293" r:id="rId29"/>
    <p:sldId id="295" r:id="rId30"/>
    <p:sldId id="287" r:id="rId31"/>
    <p:sldId id="297" r:id="rId32"/>
    <p:sldId id="311" r:id="rId33"/>
    <p:sldId id="296" r:id="rId34"/>
    <p:sldId id="299" r:id="rId35"/>
    <p:sldId id="309" r:id="rId36"/>
    <p:sldId id="314" r:id="rId37"/>
  </p:sldIdLst>
  <p:sldSz cx="18288000" cy="10287000"/>
  <p:notesSz cx="7011988" cy="9297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5AEB0-4B6C-F7F6-BD30-C0A11A1CBDDD}" name="Huang, Lin Lin - (lhuang1)" initials="LH" userId="S::lhuang1@arizona.edu::289669b9-dd12-4a21-b4c1-6f2f7dd381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287"/>
    <a:srgbClr val="AB0520"/>
    <a:srgbClr val="0C234B"/>
    <a:srgbClr val="E2E9EB"/>
    <a:srgbClr val="8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4F868-3DCB-49DC-A3B2-C415B8274C5E}" v="9" dt="2023-12-13T18:18:05.115"/>
    <p1510:client id="{75600B8A-13FA-4CB1-80AA-AC16C92032E8}" v="6" dt="2023-12-13T19:00:02.085"/>
    <p1510:client id="{8157E464-34AC-4C5E-AE3A-824C3D615AA7}" v="7" dt="2023-12-13T19:00:36.49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78143" autoAdjust="0"/>
  </p:normalViewPr>
  <p:slideViewPr>
    <p:cSldViewPr>
      <p:cViewPr varScale="1">
        <p:scale>
          <a:sx n="59" d="100"/>
          <a:sy n="59" d="100"/>
        </p:scale>
        <p:origin x="720" y="4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698"/>
    </p:cViewPr>
  </p:sorterViewPr>
  <p:notesViewPr>
    <p:cSldViewPr>
      <p:cViewPr varScale="1">
        <p:scale>
          <a:sx n="85" d="100"/>
          <a:sy n="85" d="100"/>
        </p:scale>
        <p:origin x="388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Adams, Allyson L - (allysonmcadams)" userId="65804795-d912-4d9a-ba1d-9f628dcaea3e" providerId="ADAL" clId="{70E33D35-4D8E-423E-B3FA-068E84E0A939}"/>
    <pc:docChg chg="custSel modSld">
      <pc:chgData name="McAdams, Allyson L - (allysonmcadams)" userId="65804795-d912-4d9a-ba1d-9f628dcaea3e" providerId="ADAL" clId="{70E33D35-4D8E-423E-B3FA-068E84E0A939}" dt="2023-12-13T19:40:13.808" v="12" actId="14100"/>
      <pc:docMkLst>
        <pc:docMk/>
      </pc:docMkLst>
      <pc:sldChg chg="delSp modSp mod delCm">
        <pc:chgData name="McAdams, Allyson L - (allysonmcadams)" userId="65804795-d912-4d9a-ba1d-9f628dcaea3e" providerId="ADAL" clId="{70E33D35-4D8E-423E-B3FA-068E84E0A939}" dt="2023-12-13T19:39:54.088" v="6"/>
        <pc:sldMkLst>
          <pc:docMk/>
          <pc:sldMk cId="1765737592" sldId="278"/>
        </pc:sldMkLst>
        <pc:spChg chg="mod">
          <ac:chgData name="McAdams, Allyson L - (allysonmcadams)" userId="65804795-d912-4d9a-ba1d-9f628dcaea3e" providerId="ADAL" clId="{70E33D35-4D8E-423E-B3FA-068E84E0A939}" dt="2023-12-13T19:39:38.619" v="3" actId="14100"/>
          <ac:spMkLst>
            <pc:docMk/>
            <pc:sldMk cId="1765737592" sldId="278"/>
            <ac:spMk id="3" creationId="{6F457545-E9B6-2A6D-3092-365B5032F3E7}"/>
          </ac:spMkLst>
        </pc:spChg>
        <pc:spChg chg="del">
          <ac:chgData name="McAdams, Allyson L - (allysonmcadams)" userId="65804795-d912-4d9a-ba1d-9f628dcaea3e" providerId="ADAL" clId="{70E33D35-4D8E-423E-B3FA-068E84E0A939}" dt="2023-12-13T19:39:24.832" v="0" actId="478"/>
          <ac:spMkLst>
            <pc:docMk/>
            <pc:sldMk cId="1765737592" sldId="278"/>
            <ac:spMk id="12" creationId="{00000000-0000-0000-0000-000000000000}"/>
          </ac:spMkLst>
        </pc:spChg>
        <pc:picChg chg="mod">
          <ac:chgData name="McAdams, Allyson L - (allysonmcadams)" userId="65804795-d912-4d9a-ba1d-9f628dcaea3e" providerId="ADAL" clId="{70E33D35-4D8E-423E-B3FA-068E84E0A939}" dt="2023-12-13T19:39:45.777" v="5" actId="1076"/>
          <ac:picMkLst>
            <pc:docMk/>
            <pc:sldMk cId="1765737592" sldId="278"/>
            <ac:picMk id="15" creationId="{9E296864-295A-48A4-A1B4-96336F65182B}"/>
          </ac:picMkLst>
        </pc:picChg>
        <pc:picChg chg="mod">
          <ac:chgData name="McAdams, Allyson L - (allysonmcadams)" userId="65804795-d912-4d9a-ba1d-9f628dcaea3e" providerId="ADAL" clId="{70E33D35-4D8E-423E-B3FA-068E84E0A939}" dt="2023-12-13T19:39:41.338" v="4" actId="1076"/>
          <ac:picMkLst>
            <pc:docMk/>
            <pc:sldMk cId="1765737592" sldId="278"/>
            <ac:picMk id="16" creationId="{5EA15A13-8124-3092-F41B-018CD1BE0856}"/>
          </ac:picMkLst>
        </pc:picChg>
        <pc:extLst>
          <p:ext xmlns:p="http://schemas.openxmlformats.org/presentationml/2006/main" uri="{D6D511B9-2390-475A-947B-AFAB55BFBCF1}">
            <pc226:cmChg xmlns:pc226="http://schemas.microsoft.com/office/powerpoint/2022/06/main/command" chg="del">
              <pc226:chgData name="McAdams, Allyson L - (allysonmcadams)" userId="65804795-d912-4d9a-ba1d-9f628dcaea3e" providerId="ADAL" clId="{70E33D35-4D8E-423E-B3FA-068E84E0A939}" dt="2023-12-13T19:39:54.088" v="6"/>
              <pc2:cmMkLst xmlns:pc2="http://schemas.microsoft.com/office/powerpoint/2019/9/main/command">
                <pc:docMk/>
                <pc:sldMk cId="1765737592" sldId="278"/>
                <pc2:cmMk id="{82057E1D-2504-4A9F-B6AD-8B8A31BE9D15}"/>
              </pc2:cmMkLst>
            </pc226:cmChg>
          </p:ext>
        </pc:extLst>
      </pc:sldChg>
      <pc:sldChg chg="modSp mod">
        <pc:chgData name="McAdams, Allyson L - (allysonmcadams)" userId="65804795-d912-4d9a-ba1d-9f628dcaea3e" providerId="ADAL" clId="{70E33D35-4D8E-423E-B3FA-068E84E0A939}" dt="2023-12-13T19:40:13.808" v="12" actId="14100"/>
        <pc:sldMkLst>
          <pc:docMk/>
          <pc:sldMk cId="289427435" sldId="312"/>
        </pc:sldMkLst>
        <pc:spChg chg="mod">
          <ac:chgData name="McAdams, Allyson L - (allysonmcadams)" userId="65804795-d912-4d9a-ba1d-9f628dcaea3e" providerId="ADAL" clId="{70E33D35-4D8E-423E-B3FA-068E84E0A939}" dt="2023-12-13T19:40:02.750" v="8" actId="20577"/>
          <ac:spMkLst>
            <pc:docMk/>
            <pc:sldMk cId="289427435" sldId="312"/>
            <ac:spMk id="10" creationId="{00000000-0000-0000-0000-000000000000}"/>
          </ac:spMkLst>
        </pc:spChg>
        <pc:spChg chg="mod">
          <ac:chgData name="McAdams, Allyson L - (allysonmcadams)" userId="65804795-d912-4d9a-ba1d-9f628dcaea3e" providerId="ADAL" clId="{70E33D35-4D8E-423E-B3FA-068E84E0A939}" dt="2023-12-13T19:40:13.808" v="12" actId="14100"/>
          <ac:spMkLst>
            <pc:docMk/>
            <pc:sldMk cId="289427435" sldId="312"/>
            <ac:spMk id="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AE765E-D495-7131-9EB1-9A55ADE64C66}"/>
              </a:ext>
            </a:extLst>
          </p:cNvPr>
          <p:cNvSpPr>
            <a:spLocks noGrp="1"/>
          </p:cNvSpPr>
          <p:nvPr>
            <p:ph type="hdr" sz="quarter"/>
          </p:nvPr>
        </p:nvSpPr>
        <p:spPr>
          <a:xfrm>
            <a:off x="0" y="1"/>
            <a:ext cx="3038090" cy="467052"/>
          </a:xfrm>
          <a:prstGeom prst="rect">
            <a:avLst/>
          </a:prstGeom>
        </p:spPr>
        <p:txBody>
          <a:bodyPr vert="horz" lIns="92207" tIns="46104" rIns="92207" bIns="46104" rtlCol="0"/>
          <a:lstStyle>
            <a:lvl1pPr algn="l">
              <a:defRPr sz="1200"/>
            </a:lvl1pPr>
          </a:lstStyle>
          <a:p>
            <a:endParaRPr lang="en-US"/>
          </a:p>
        </p:txBody>
      </p:sp>
      <p:sp>
        <p:nvSpPr>
          <p:cNvPr id="3" name="Date Placeholder 2">
            <a:extLst>
              <a:ext uri="{FF2B5EF4-FFF2-40B4-BE49-F238E27FC236}">
                <a16:creationId xmlns:a16="http://schemas.microsoft.com/office/drawing/2014/main" id="{30F80F8E-4FB4-325A-94AD-3B7777658895}"/>
              </a:ext>
            </a:extLst>
          </p:cNvPr>
          <p:cNvSpPr>
            <a:spLocks noGrp="1"/>
          </p:cNvSpPr>
          <p:nvPr>
            <p:ph type="dt" sz="quarter" idx="1"/>
          </p:nvPr>
        </p:nvSpPr>
        <p:spPr>
          <a:xfrm>
            <a:off x="3971510" y="1"/>
            <a:ext cx="3039284" cy="467052"/>
          </a:xfrm>
          <a:prstGeom prst="rect">
            <a:avLst/>
          </a:prstGeom>
        </p:spPr>
        <p:txBody>
          <a:bodyPr vert="horz" lIns="92207" tIns="46104" rIns="92207" bIns="46104" rtlCol="0"/>
          <a:lstStyle>
            <a:lvl1pPr algn="r">
              <a:defRPr sz="1200"/>
            </a:lvl1pPr>
          </a:lstStyle>
          <a:p>
            <a:fld id="{7947C283-D55B-4766-9C20-27D1C03A0C83}" type="datetimeFigureOut">
              <a:rPr lang="en-US" smtClean="0"/>
              <a:t>12/13/2023</a:t>
            </a:fld>
            <a:endParaRPr lang="en-US"/>
          </a:p>
        </p:txBody>
      </p:sp>
      <p:sp>
        <p:nvSpPr>
          <p:cNvPr id="4" name="Footer Placeholder 3">
            <a:extLst>
              <a:ext uri="{FF2B5EF4-FFF2-40B4-BE49-F238E27FC236}">
                <a16:creationId xmlns:a16="http://schemas.microsoft.com/office/drawing/2014/main" id="{DE4A92B5-04CE-7A33-0015-5551C9BCDC69}"/>
              </a:ext>
            </a:extLst>
          </p:cNvPr>
          <p:cNvSpPr>
            <a:spLocks noGrp="1"/>
          </p:cNvSpPr>
          <p:nvPr>
            <p:ph type="ftr" sz="quarter" idx="2"/>
          </p:nvPr>
        </p:nvSpPr>
        <p:spPr>
          <a:xfrm>
            <a:off x="0" y="8830939"/>
            <a:ext cx="3038090" cy="467051"/>
          </a:xfrm>
          <a:prstGeom prst="rect">
            <a:avLst/>
          </a:prstGeom>
        </p:spPr>
        <p:txBody>
          <a:bodyPr vert="horz" lIns="92207" tIns="46104" rIns="92207" bIns="4610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E7FC95-BC68-9339-976B-47CB8DC21BBE}"/>
              </a:ext>
            </a:extLst>
          </p:cNvPr>
          <p:cNvSpPr>
            <a:spLocks noGrp="1"/>
          </p:cNvSpPr>
          <p:nvPr>
            <p:ph type="sldNum" sz="quarter" idx="3"/>
          </p:nvPr>
        </p:nvSpPr>
        <p:spPr>
          <a:xfrm>
            <a:off x="3971510" y="8830939"/>
            <a:ext cx="3039284" cy="467051"/>
          </a:xfrm>
          <a:prstGeom prst="rect">
            <a:avLst/>
          </a:prstGeom>
        </p:spPr>
        <p:txBody>
          <a:bodyPr vert="horz" lIns="92207" tIns="46104" rIns="92207" bIns="46104" rtlCol="0" anchor="b"/>
          <a:lstStyle>
            <a:lvl1pPr algn="r">
              <a:defRPr sz="1200"/>
            </a:lvl1pPr>
          </a:lstStyle>
          <a:p>
            <a:fld id="{EE907988-846E-46EE-8E44-39FAE7803214}" type="slidenum">
              <a:rPr lang="en-US" smtClean="0"/>
              <a:t>‹#›</a:t>
            </a:fld>
            <a:endParaRPr lang="en-US"/>
          </a:p>
        </p:txBody>
      </p:sp>
    </p:spTree>
    <p:extLst>
      <p:ext uri="{BB962C8B-B14F-4D97-AF65-F5344CB8AC3E}">
        <p14:creationId xmlns:p14="http://schemas.microsoft.com/office/powerpoint/2010/main" val="2225325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528" cy="466335"/>
          </a:xfrm>
          <a:prstGeom prst="rect">
            <a:avLst/>
          </a:prstGeom>
        </p:spPr>
        <p:txBody>
          <a:bodyPr vert="horz" lIns="52180" tIns="26090" rIns="52180" bIns="26090" rtlCol="0"/>
          <a:lstStyle>
            <a:lvl1pPr algn="l">
              <a:defRPr sz="700"/>
            </a:lvl1pPr>
          </a:lstStyle>
          <a:p>
            <a:endParaRPr lang="en-US"/>
          </a:p>
        </p:txBody>
      </p:sp>
      <p:sp>
        <p:nvSpPr>
          <p:cNvPr id="3" name="Date Placeholder 2"/>
          <p:cNvSpPr>
            <a:spLocks noGrp="1"/>
          </p:cNvSpPr>
          <p:nvPr>
            <p:ph type="dt" idx="1"/>
          </p:nvPr>
        </p:nvSpPr>
        <p:spPr>
          <a:xfrm>
            <a:off x="3971636" y="3"/>
            <a:ext cx="3038528" cy="466335"/>
          </a:xfrm>
          <a:prstGeom prst="rect">
            <a:avLst/>
          </a:prstGeom>
        </p:spPr>
        <p:txBody>
          <a:bodyPr vert="horz" lIns="52180" tIns="26090" rIns="52180" bIns="26090" rtlCol="0"/>
          <a:lstStyle>
            <a:lvl1pPr algn="r">
              <a:defRPr sz="700"/>
            </a:lvl1pPr>
          </a:lstStyle>
          <a:p>
            <a:fld id="{490C3F89-9EEE-3E45-AE7F-64ACDFA01E69}" type="datetimeFigureOut">
              <a:rPr lang="en-US" smtClean="0"/>
              <a:t>12/13/2023</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52180" tIns="26090" rIns="52180" bIns="26090" rtlCol="0" anchor="ctr"/>
          <a:lstStyle/>
          <a:p>
            <a:endParaRPr lang="en-US"/>
          </a:p>
        </p:txBody>
      </p:sp>
      <p:sp>
        <p:nvSpPr>
          <p:cNvPr id="5" name="Notes Placeholder 4"/>
          <p:cNvSpPr>
            <a:spLocks noGrp="1"/>
          </p:cNvSpPr>
          <p:nvPr>
            <p:ph type="body" sz="quarter" idx="3"/>
          </p:nvPr>
        </p:nvSpPr>
        <p:spPr>
          <a:xfrm>
            <a:off x="701200" y="4475377"/>
            <a:ext cx="5609590" cy="3660364"/>
          </a:xfrm>
          <a:prstGeom prst="rect">
            <a:avLst/>
          </a:prstGeom>
        </p:spPr>
        <p:txBody>
          <a:bodyPr vert="horz" lIns="52180" tIns="26090" rIns="52180" bIns="26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1654"/>
            <a:ext cx="3038528" cy="466334"/>
          </a:xfrm>
          <a:prstGeom prst="rect">
            <a:avLst/>
          </a:prstGeom>
        </p:spPr>
        <p:txBody>
          <a:bodyPr vert="horz" lIns="52180" tIns="26090" rIns="52180" bIns="26090" rtlCol="0" anchor="b"/>
          <a:lstStyle>
            <a:lvl1pPr algn="l">
              <a:defRPr sz="700"/>
            </a:lvl1pPr>
          </a:lstStyle>
          <a:p>
            <a:endParaRPr lang="en-US"/>
          </a:p>
        </p:txBody>
      </p:sp>
      <p:sp>
        <p:nvSpPr>
          <p:cNvPr id="7" name="Slide Number Placeholder 6"/>
          <p:cNvSpPr>
            <a:spLocks noGrp="1"/>
          </p:cNvSpPr>
          <p:nvPr>
            <p:ph type="sldNum" sz="quarter" idx="5"/>
          </p:nvPr>
        </p:nvSpPr>
        <p:spPr>
          <a:xfrm>
            <a:off x="3971636" y="8831654"/>
            <a:ext cx="3038528" cy="466334"/>
          </a:xfrm>
          <a:prstGeom prst="rect">
            <a:avLst/>
          </a:prstGeom>
        </p:spPr>
        <p:txBody>
          <a:bodyPr vert="horz" lIns="52180" tIns="26090" rIns="52180" bIns="26090" rtlCol="0" anchor="b"/>
          <a:lstStyle>
            <a:lvl1pPr algn="r">
              <a:defRPr sz="700"/>
            </a:lvl1pPr>
          </a:lstStyle>
          <a:p>
            <a:fld id="{6526C6A7-05C4-6849-9926-86C22E1164AC}" type="slidenum">
              <a:rPr lang="en-US" smtClean="0"/>
              <a:t>‹#›</a:t>
            </a:fld>
            <a:endParaRPr lang="en-US"/>
          </a:p>
        </p:txBody>
      </p:sp>
    </p:spTree>
    <p:extLst>
      <p:ext uri="{BB962C8B-B14F-4D97-AF65-F5344CB8AC3E}">
        <p14:creationId xmlns:p14="http://schemas.microsoft.com/office/powerpoint/2010/main" val="26897684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kuer.org/politics-government/2022-02-03/whats-my-fee-again-auditor-say-utah-college-charges-lack-accountability"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policy.arizona.edu/business-and-finance/catering-and-food-service-policy#:~:text=A%20Master%20Agreement%20must%20be,for%20retail%20sale%20on%20campus" TargetMode="External"/><Relationship Id="rId5" Type="http://schemas.openxmlformats.org/officeDocument/2006/relationships/hyperlink" Target="https://www.azauditor.gov/reports-publications/state-agencies-universities/regents-boardarizona-state-university-northern" TargetMode="External"/><Relationship Id="rId4" Type="http://schemas.openxmlformats.org/officeDocument/2006/relationships/hyperlink" Target="https://www.bizneworleans.com/audit-finds-several-issues-with-louisiana-state-university-syste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defTabSz="914491">
              <a:defRPr/>
            </a:pP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a:t>
            </a:fld>
            <a:endParaRPr lang="en-US"/>
          </a:p>
        </p:txBody>
      </p:sp>
    </p:spTree>
    <p:extLst>
      <p:ext uri="{BB962C8B-B14F-4D97-AF65-F5344CB8AC3E}">
        <p14:creationId xmlns:p14="http://schemas.microsoft.com/office/powerpoint/2010/main" val="2492233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195676" indent="-195676" defTabSz="521802">
              <a:buFont typeface="Symbol" panose="05050102010706020507" pitchFamily="18" charset="2"/>
              <a:buChar char=""/>
              <a:defRPr/>
            </a:pPr>
            <a:r>
              <a:rPr lang="en-US" sz="600" dirty="0">
                <a:latin typeface="Calibri" panose="020F0502020204030204" pitchFamily="34" charset="0"/>
                <a:ea typeface="Calibri" panose="020F0502020204030204" pitchFamily="34" charset="0"/>
                <a:cs typeface="Times New Roman" panose="02020603050405020304" pitchFamily="18" charset="0"/>
              </a:rPr>
              <a:t>For current projects - prior to year-end, ( May - June) all SSF accounts will be reviewed to ascertain that expenditures are in alignment with the budget.  </a:t>
            </a:r>
          </a:p>
          <a:p>
            <a:pPr marL="195676" indent="-195676" defTabSz="521802">
              <a:buFont typeface="Symbol" panose="05050102010706020507" pitchFamily="18" charset="2"/>
              <a:buChar char=""/>
              <a:defRP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345778" indent="-345778">
              <a:lnSpc>
                <a:spcPct val="107000"/>
              </a:lnSpc>
              <a:spcAft>
                <a:spcPts val="806"/>
              </a:spcAft>
              <a:buFont typeface="Symbol" panose="05050102010706020507" pitchFamily="18" charset="2"/>
              <a:buChar char=""/>
              <a:tabLst>
                <a:tab pos="461037" algn="l"/>
              </a:tabLst>
            </a:pPr>
            <a:r>
              <a:rPr lang="en-US" sz="1800" dirty="0">
                <a:latin typeface="Calibri" panose="020F0502020204030204" pitchFamily="34" charset="0"/>
                <a:ea typeface="Calibri" panose="020F0502020204030204" pitchFamily="34" charset="0"/>
                <a:cs typeface="Times New Roman" panose="02020603050405020304" pitchFamily="18" charset="0"/>
              </a:rPr>
              <a:t>Fiscal Officers should be reviewing their account activity throughout the fiscal year and a more detailed review of the projects in May,</a:t>
            </a:r>
          </a:p>
          <a:p>
            <a:pPr marL="345778" indent="-345778">
              <a:lnSpc>
                <a:spcPct val="107000"/>
              </a:lnSpc>
              <a:spcAft>
                <a:spcPts val="806"/>
              </a:spcAft>
              <a:buFont typeface="Symbol" panose="05050102010706020507" pitchFamily="18" charset="2"/>
              <a:buChar char=""/>
              <a:tabLst>
                <a:tab pos="461037" algn="l"/>
              </a:tabLst>
            </a:pPr>
            <a:r>
              <a:rPr lang="en-US" sz="1800" dirty="0">
                <a:latin typeface="Calibri" panose="020F0502020204030204" pitchFamily="34" charset="0"/>
                <a:ea typeface="Calibri" panose="020F0502020204030204" pitchFamily="34" charset="0"/>
                <a:cs typeface="Times New Roman" panose="02020603050405020304" pitchFamily="18" charset="0"/>
              </a:rPr>
              <a:t> to ensure all inappropriate expenses are moved off prior to year end. </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Year-end Progress Reports are due on August 31st. </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97839" indent="-97839">
              <a:buFont typeface="Arial" panose="020B0604020202020204" pitchFamily="34" charset="0"/>
              <a:buChar char="•"/>
            </a:pPr>
            <a:endParaRPr lang="en-US" b="1" dirty="0"/>
          </a:p>
          <a:p>
            <a:pPr marL="97839" indent="-97839">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10</a:t>
            </a:fld>
            <a:endParaRPr lang="en-US"/>
          </a:p>
        </p:txBody>
      </p:sp>
    </p:spTree>
    <p:extLst>
      <p:ext uri="{BB962C8B-B14F-4D97-AF65-F5344CB8AC3E}">
        <p14:creationId xmlns:p14="http://schemas.microsoft.com/office/powerpoint/2010/main" val="267317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11</a:t>
            </a:fld>
            <a:endParaRPr lang="en-US"/>
          </a:p>
        </p:txBody>
      </p:sp>
    </p:spTree>
    <p:extLst>
      <p:ext uri="{BB962C8B-B14F-4D97-AF65-F5344CB8AC3E}">
        <p14:creationId xmlns:p14="http://schemas.microsoft.com/office/powerpoint/2010/main" val="350061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12</a:t>
            </a:fld>
            <a:endParaRPr lang="en-US"/>
          </a:p>
        </p:txBody>
      </p:sp>
    </p:spTree>
    <p:extLst>
      <p:ext uri="{BB962C8B-B14F-4D97-AF65-F5344CB8AC3E}">
        <p14:creationId xmlns:p14="http://schemas.microsoft.com/office/powerpoint/2010/main" val="142659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13</a:t>
            </a:fld>
            <a:endParaRPr lang="en-US"/>
          </a:p>
        </p:txBody>
      </p:sp>
    </p:spTree>
    <p:extLst>
      <p:ext uri="{BB962C8B-B14F-4D97-AF65-F5344CB8AC3E}">
        <p14:creationId xmlns:p14="http://schemas.microsoft.com/office/powerpoint/2010/main" val="363479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b="0" dirty="0"/>
              <a:t>I want to take a minute to acknowledge the work these students do.  </a:t>
            </a:r>
          </a:p>
          <a:p>
            <a:pPr marL="172889" indent="-172889">
              <a:buFont typeface="Arial" panose="020B0604020202020204" pitchFamily="34" charset="0"/>
              <a:buChar char="•"/>
            </a:pPr>
            <a:r>
              <a:rPr lang="en-US" b="0" dirty="0"/>
              <a:t>Meetings are 3-5 or later, on Friday afternoons.  Prior to each meeting the students spend many hours preparing for the meetings.  </a:t>
            </a:r>
          </a:p>
          <a:p>
            <a:pPr marL="172889" indent="-172889">
              <a:buFont typeface="Arial" panose="020B0604020202020204" pitchFamily="34" charset="0"/>
              <a:buChar char="•"/>
            </a:pPr>
            <a:r>
              <a:rPr lang="en-US" b="0" dirty="0"/>
              <a:t>They recognize the time and effort you put into proposals.  </a:t>
            </a:r>
          </a:p>
          <a:p>
            <a:pPr marL="172889" indent="-172889">
              <a:buFont typeface="Arial" panose="020B0604020202020204" pitchFamily="34" charset="0"/>
              <a:buChar char="•"/>
            </a:pPr>
            <a:r>
              <a:rPr lang="en-US" b="0" dirty="0"/>
              <a:t>They care very deeply about this campus</a:t>
            </a:r>
          </a:p>
          <a:p>
            <a:pPr marL="172889" indent="-172889">
              <a:buFont typeface="Arial" panose="020B0604020202020204" pitchFamily="34" charset="0"/>
              <a:buChar char="•"/>
            </a:pPr>
            <a:r>
              <a:rPr lang="en-US" b="0" dirty="0"/>
              <a:t>Making decisions about what to fund is truly difficult for them.  </a:t>
            </a:r>
          </a:p>
        </p:txBody>
      </p:sp>
      <p:sp>
        <p:nvSpPr>
          <p:cNvPr id="4" name="Slide Number Placeholder 3"/>
          <p:cNvSpPr>
            <a:spLocks noGrp="1"/>
          </p:cNvSpPr>
          <p:nvPr>
            <p:ph type="sldNum" sz="quarter" idx="5"/>
          </p:nvPr>
        </p:nvSpPr>
        <p:spPr/>
        <p:txBody>
          <a:bodyPr/>
          <a:lstStyle/>
          <a:p>
            <a:fld id="{6526C6A7-05C4-6849-9926-86C22E1164AC}" type="slidenum">
              <a:rPr lang="en-US" smtClean="0"/>
              <a:t>14</a:t>
            </a:fld>
            <a:endParaRPr lang="en-US"/>
          </a:p>
        </p:txBody>
      </p:sp>
    </p:spTree>
    <p:extLst>
      <p:ext uri="{BB962C8B-B14F-4D97-AF65-F5344CB8AC3E}">
        <p14:creationId xmlns:p14="http://schemas.microsoft.com/office/powerpoint/2010/main" val="917352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sz="1400" dirty="0"/>
              <a:t>I’ll take a few minutes to explain the structure of the Board.</a:t>
            </a:r>
          </a:p>
          <a:p>
            <a:pPr marL="288148" indent="-288148">
              <a:buFont typeface="Arial" panose="020B0604020202020204" pitchFamily="34" charset="0"/>
              <a:buChar char="•"/>
            </a:pPr>
            <a:r>
              <a:rPr lang="en-US" sz="1400" dirty="0"/>
              <a:t>Board consists of 11 students </a:t>
            </a:r>
          </a:p>
          <a:p>
            <a:pPr marL="745394" lvl="1" indent="-288148">
              <a:buFont typeface="Arial" panose="020B0604020202020204" pitchFamily="34" charset="0"/>
              <a:buChar char="•"/>
            </a:pPr>
            <a:r>
              <a:rPr lang="en-US" sz="1400" dirty="0"/>
              <a:t>appointed students from GPSC and ASUA and 	</a:t>
            </a:r>
          </a:p>
          <a:p>
            <a:pPr marL="745394" lvl="1" indent="-288148">
              <a:buFont typeface="Arial" panose="020B0604020202020204" pitchFamily="34" charset="0"/>
              <a:buChar char="•"/>
            </a:pPr>
            <a:r>
              <a:rPr lang="en-US" sz="1400" dirty="0"/>
              <a:t>students from the student body-at-large who apply for a position with an application and interview process.  </a:t>
            </a:r>
          </a:p>
          <a:p>
            <a:pPr marL="288148" indent="-288148">
              <a:buFont typeface="Arial" panose="020B0604020202020204" pitchFamily="34" charset="0"/>
              <a:buChar char="•"/>
            </a:pPr>
            <a:r>
              <a:rPr lang="en-US" sz="1400" dirty="0"/>
              <a:t>From the Board  - Leadership Positions are established.  Usually, we have 2 co-chairs to oversee the Board and a secretary.  </a:t>
            </a:r>
          </a:p>
          <a:p>
            <a:endParaRPr lang="en-US" sz="1400" dirty="0"/>
          </a:p>
          <a:p>
            <a:r>
              <a:rPr lang="en-US" sz="1400" dirty="0"/>
              <a:t>First Year Fee Board is a mini–version of SSF.  </a:t>
            </a:r>
          </a:p>
          <a:p>
            <a:pPr marL="288148" indent="-288148">
              <a:buFont typeface="Arial" panose="020B0604020202020204" pitchFamily="34" charset="0"/>
              <a:buChar char="•"/>
            </a:pPr>
            <a:r>
              <a:rPr lang="en-US" sz="1400" dirty="0"/>
              <a:t>9 Boar members </a:t>
            </a:r>
          </a:p>
          <a:p>
            <a:pPr marL="745394" lvl="1" indent="-288148">
              <a:buFont typeface="Arial" panose="020B0604020202020204" pitchFamily="34" charset="0"/>
              <a:buChar char="•"/>
            </a:pPr>
            <a:r>
              <a:rPr lang="en-US" sz="1400" dirty="0"/>
              <a:t>4 from SSF also serve on the FYF Board</a:t>
            </a:r>
          </a:p>
          <a:p>
            <a:pPr marL="745394" lvl="1" indent="-288148">
              <a:buFont typeface="Arial" panose="020B0604020202020204" pitchFamily="34" charset="0"/>
              <a:buChar char="•"/>
            </a:pPr>
            <a:r>
              <a:rPr lang="en-US" sz="1400" dirty="0"/>
              <a:t>5 First Year students.  We will discuss the FYF a bit more in some upcoming slides.  </a:t>
            </a:r>
          </a:p>
        </p:txBody>
      </p:sp>
      <p:sp>
        <p:nvSpPr>
          <p:cNvPr id="4" name="Slide Number Placeholder 3"/>
          <p:cNvSpPr>
            <a:spLocks noGrp="1"/>
          </p:cNvSpPr>
          <p:nvPr>
            <p:ph type="sldNum" sz="quarter" idx="5"/>
          </p:nvPr>
        </p:nvSpPr>
        <p:spPr/>
        <p:txBody>
          <a:bodyPr/>
          <a:lstStyle/>
          <a:p>
            <a:fld id="{6526C6A7-05C4-6849-9926-86C22E1164AC}" type="slidenum">
              <a:rPr lang="en-US" smtClean="0"/>
              <a:t>15</a:t>
            </a:fld>
            <a:endParaRPr lang="en-US"/>
          </a:p>
        </p:txBody>
      </p:sp>
    </p:spTree>
    <p:extLst>
      <p:ext uri="{BB962C8B-B14F-4D97-AF65-F5344CB8AC3E}">
        <p14:creationId xmlns:p14="http://schemas.microsoft.com/office/powerpoint/2010/main" val="944117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dirty="0"/>
              <a:t>This slide provides an example of information shared with the Board at the Fall training.  Being a Board member is a rewarding opportunity for students.  </a:t>
            </a:r>
          </a:p>
          <a:p>
            <a:endParaRPr lang="en-US" dirty="0"/>
          </a:p>
          <a:p>
            <a:r>
              <a:rPr lang="en-US" dirty="0"/>
              <a:t>We have always appreciated having Board members who come from departments that receive SSF funding.  Sometimes they are even paid from SSF projects.   Thanks for recommending this opportunity to your student employees and other students you engage with on campus. When we send a notification that we are recruiting Board members, we appreciate you encouraging students to apply. </a:t>
            </a:r>
          </a:p>
        </p:txBody>
      </p:sp>
      <p:sp>
        <p:nvSpPr>
          <p:cNvPr id="4" name="Slide Number Placeholder 3"/>
          <p:cNvSpPr>
            <a:spLocks noGrp="1"/>
          </p:cNvSpPr>
          <p:nvPr>
            <p:ph type="sldNum" sz="quarter" idx="5"/>
          </p:nvPr>
        </p:nvSpPr>
        <p:spPr/>
        <p:txBody>
          <a:bodyPr/>
          <a:lstStyle/>
          <a:p>
            <a:fld id="{6526C6A7-05C4-6849-9926-86C22E1164AC}" type="slidenum">
              <a:rPr lang="en-US" smtClean="0"/>
              <a:t>16</a:t>
            </a:fld>
            <a:endParaRPr lang="en-US"/>
          </a:p>
        </p:txBody>
      </p:sp>
    </p:spTree>
    <p:extLst>
      <p:ext uri="{BB962C8B-B14F-4D97-AF65-F5344CB8AC3E}">
        <p14:creationId xmlns:p14="http://schemas.microsoft.com/office/powerpoint/2010/main" val="429186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a:lnSpc>
                <a:spcPts val="1200"/>
              </a:lnSpc>
            </a:pPr>
            <a:r>
              <a:rPr lang="en-US" b="1" baseline="0" dirty="0"/>
              <a:t>Student Fee Spending Guidance</a:t>
            </a:r>
          </a:p>
          <a:p>
            <a:pPr>
              <a:lnSpc>
                <a:spcPts val="1200"/>
              </a:lnSpc>
            </a:pPr>
            <a:r>
              <a:rPr lang="en-US" baseline="0" dirty="0"/>
              <a:t>The funds allocated to your project are student dollars.  Please always be mindful of how they are spent.  I like to remind  managers &amp; fiscal officers of the newspaper test.  By this I mean - If an expense associated with your project and supporting documentation was reported on the front page of the newspaper, could you support and stand behind how the fee dollars you are responsible for were spent?   </a:t>
            </a:r>
          </a:p>
          <a:p>
            <a:pPr>
              <a:lnSpc>
                <a:spcPts val="1200"/>
              </a:lnSpc>
            </a:pPr>
            <a:endParaRPr lang="en-US" baseline="0" dirty="0"/>
          </a:p>
          <a:p>
            <a:pPr>
              <a:lnSpc>
                <a:spcPts val="1200"/>
              </a:lnSpc>
            </a:pPr>
            <a:r>
              <a:rPr lang="en-US" baseline="0" dirty="0"/>
              <a:t>If you have achieved your projects goals and have money left at the end of the year – that is AWESOME!  The unused funds go back to the Board to allocate the next year.  </a:t>
            </a:r>
          </a:p>
          <a:p>
            <a:pPr>
              <a:lnSpc>
                <a:spcPts val="1200"/>
              </a:lnSpc>
            </a:pPr>
            <a:endParaRPr lang="en-US" baseline="0" dirty="0"/>
          </a:p>
          <a:p>
            <a:pPr>
              <a:lnSpc>
                <a:spcPts val="1200"/>
              </a:lnSpc>
            </a:pPr>
            <a:r>
              <a:rPr lang="en-US" baseline="0" dirty="0"/>
              <a:t>I don’t like to hear anyone say, we need to find a way to use the total project allocation, so we don’t lose money.  No money is lost – it gets repurposed the next year.  </a:t>
            </a:r>
          </a:p>
          <a:p>
            <a:pPr>
              <a:lnSpc>
                <a:spcPts val="1200"/>
              </a:lnSpc>
            </a:pPr>
            <a:endParaRPr lang="en-US" baseline="0" dirty="0"/>
          </a:p>
          <a:p>
            <a:pPr>
              <a:lnSpc>
                <a:spcPts val="1200"/>
              </a:lnSpc>
            </a:pPr>
            <a:r>
              <a:rPr lang="en-US" baseline="0" dirty="0"/>
              <a:t>Following University Policy Matters – Recent Audit meeting there was a question about food brought to campus for a business meeting.  Do you all know that you are required to use the Student Union for food or request a waiver if you plan to spend more than $750 for food?  </a:t>
            </a:r>
          </a:p>
          <a:p>
            <a:pPr>
              <a:lnSpc>
                <a:spcPts val="1200"/>
              </a:lnSpc>
            </a:pPr>
            <a:endParaRPr lang="en-US" baseline="0" dirty="0"/>
          </a:p>
          <a:p>
            <a:pPr>
              <a:lnSpc>
                <a:spcPts val="1200"/>
              </a:lnSpc>
            </a:pPr>
            <a:r>
              <a:rPr lang="en-US" baseline="0" dirty="0"/>
              <a:t>We all know students who struggle to pay their university bills – you support them by spending the fee dollars they pay wisely.   </a:t>
            </a:r>
          </a:p>
          <a:p>
            <a:pPr>
              <a:lnSpc>
                <a:spcPts val="1200"/>
              </a:lnSpc>
            </a:pPr>
            <a:endParaRPr lang="en-US" b="1" baseline="0" dirty="0"/>
          </a:p>
          <a:p>
            <a:endParaRPr lang="en-US" sz="2300" dirty="0">
              <a:solidFill>
                <a:srgbClr val="424242"/>
              </a:solidFill>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17</a:t>
            </a:fld>
            <a:endParaRPr lang="en-US"/>
          </a:p>
        </p:txBody>
      </p:sp>
    </p:spTree>
    <p:extLst>
      <p:ext uri="{BB962C8B-B14F-4D97-AF65-F5344CB8AC3E}">
        <p14:creationId xmlns:p14="http://schemas.microsoft.com/office/powerpoint/2010/main" val="349582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sz="1400" dirty="0"/>
          </a:p>
          <a:p>
            <a:pPr marL="288148" indent="-288148">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6526C6A7-05C4-6849-9926-86C22E1164AC}" type="slidenum">
              <a:rPr lang="en-US" smtClean="0"/>
              <a:t>18</a:t>
            </a:fld>
            <a:endParaRPr lang="en-US"/>
          </a:p>
        </p:txBody>
      </p:sp>
    </p:spTree>
    <p:extLst>
      <p:ext uri="{BB962C8B-B14F-4D97-AF65-F5344CB8AC3E}">
        <p14:creationId xmlns:p14="http://schemas.microsoft.com/office/powerpoint/2010/main" val="2356103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b="0" dirty="0"/>
              <a:t>This Board also meets on Friday afternoons, but only in the Spring semester.</a:t>
            </a:r>
          </a:p>
          <a:p>
            <a:r>
              <a:rPr lang="en-US" b="0" dirty="0"/>
              <a:t>Mini-version of SSF</a:t>
            </a:r>
          </a:p>
          <a:p>
            <a:r>
              <a:rPr lang="en-US" b="0" dirty="0"/>
              <a:t>Differences:</a:t>
            </a:r>
          </a:p>
          <a:p>
            <a:pPr marL="171467" indent="-171467">
              <a:buFont typeface="Arial" panose="020B0604020202020204" pitchFamily="34" charset="0"/>
              <a:buChar char="•"/>
            </a:pPr>
            <a:r>
              <a:rPr lang="en-US" b="0" dirty="0"/>
              <a:t>Projects are only one year</a:t>
            </a:r>
          </a:p>
          <a:p>
            <a:pPr marL="171467" indent="-171467">
              <a:buFont typeface="Arial" panose="020B0604020202020204" pitchFamily="34" charset="0"/>
              <a:buChar char="•"/>
            </a:pPr>
            <a:r>
              <a:rPr lang="en-US" b="0" dirty="0"/>
              <a:t>No Program Alteration Requests are allowed.  </a:t>
            </a:r>
          </a:p>
        </p:txBody>
      </p:sp>
      <p:sp>
        <p:nvSpPr>
          <p:cNvPr id="4" name="Slide Number Placeholder 3"/>
          <p:cNvSpPr>
            <a:spLocks noGrp="1"/>
          </p:cNvSpPr>
          <p:nvPr>
            <p:ph type="sldNum" sz="quarter" idx="5"/>
          </p:nvPr>
        </p:nvSpPr>
        <p:spPr/>
        <p:txBody>
          <a:bodyPr/>
          <a:lstStyle/>
          <a:p>
            <a:fld id="{6526C6A7-05C4-6849-9926-86C22E1164AC}" type="slidenum">
              <a:rPr lang="en-US" smtClean="0"/>
              <a:t>19</a:t>
            </a:fld>
            <a:endParaRPr lang="en-US"/>
          </a:p>
        </p:txBody>
      </p:sp>
    </p:spTree>
    <p:extLst>
      <p:ext uri="{BB962C8B-B14F-4D97-AF65-F5344CB8AC3E}">
        <p14:creationId xmlns:p14="http://schemas.microsoft.com/office/powerpoint/2010/main" val="199999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defTabSz="914491">
              <a:defRPr/>
            </a:pP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2</a:t>
            </a:fld>
            <a:endParaRPr lang="en-US"/>
          </a:p>
        </p:txBody>
      </p:sp>
    </p:spTree>
    <p:extLst>
      <p:ext uri="{BB962C8B-B14F-4D97-AF65-F5344CB8AC3E}">
        <p14:creationId xmlns:p14="http://schemas.microsoft.com/office/powerpoint/2010/main" val="19639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dirty="0"/>
              <a:t>Projects are required to submit Progress Reports twice a year, mid-year due Dec 31</a:t>
            </a:r>
            <a:r>
              <a:rPr lang="en-US" baseline="30000" dirty="0"/>
              <a:t>st</a:t>
            </a:r>
            <a:r>
              <a:rPr lang="en-US" dirty="0"/>
              <a:t> and end-of-year due Aug 31</a:t>
            </a:r>
            <a:r>
              <a:rPr lang="en-US" baseline="30000" dirty="0"/>
              <a:t>st</a:t>
            </a:r>
            <a:r>
              <a:rPr lang="en-US" dirty="0"/>
              <a:t>.  </a:t>
            </a:r>
          </a:p>
          <a:p>
            <a:endParaRPr lang="en-US" dirty="0"/>
          </a:p>
          <a:p>
            <a:r>
              <a:rPr lang="en-US" dirty="0"/>
              <a:t>These reports are frequently reviewed by the Board as they work to make funding decisions.  </a:t>
            </a:r>
          </a:p>
          <a:p>
            <a:r>
              <a:rPr lang="en-US" dirty="0"/>
              <a:t>Reporting includes – written report describing the activity of the project and a spreadsheet comparing the budget data to actuals for the given time period.</a:t>
            </a:r>
          </a:p>
        </p:txBody>
      </p:sp>
      <p:sp>
        <p:nvSpPr>
          <p:cNvPr id="4" name="Slide Number Placeholder 3"/>
          <p:cNvSpPr>
            <a:spLocks noGrp="1"/>
          </p:cNvSpPr>
          <p:nvPr>
            <p:ph type="sldNum" sz="quarter" idx="5"/>
          </p:nvPr>
        </p:nvSpPr>
        <p:spPr/>
        <p:txBody>
          <a:bodyPr/>
          <a:lstStyle/>
          <a:p>
            <a:fld id="{6526C6A7-05C4-6849-9926-86C22E1164AC}" type="slidenum">
              <a:rPr lang="en-US" smtClean="0"/>
              <a:t>20</a:t>
            </a:fld>
            <a:endParaRPr lang="en-US"/>
          </a:p>
        </p:txBody>
      </p:sp>
    </p:spTree>
    <p:extLst>
      <p:ext uri="{BB962C8B-B14F-4D97-AF65-F5344CB8AC3E}">
        <p14:creationId xmlns:p14="http://schemas.microsoft.com/office/powerpoint/2010/main" val="2695758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21</a:t>
            </a:fld>
            <a:endParaRPr lang="en-US"/>
          </a:p>
        </p:txBody>
      </p:sp>
    </p:spTree>
    <p:extLst>
      <p:ext uri="{BB962C8B-B14F-4D97-AF65-F5344CB8AC3E}">
        <p14:creationId xmlns:p14="http://schemas.microsoft.com/office/powerpoint/2010/main" val="3960198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Interim Progress Reports are due on December 31st.  </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lnSpc>
                <a:spcPct val="107000"/>
              </a:lnSpc>
              <a:buFont typeface="Symbol" panose="05050102010706020507" pitchFamily="18" charset="2"/>
              <a:buChar char=""/>
            </a:pPr>
            <a:r>
              <a:rPr lang="en-US" sz="600" dirty="0">
                <a:solidFill>
                  <a:schemeClr val="bg1"/>
                </a:solidFill>
                <a:ea typeface="Times New Roman" panose="02020603050405020304" pitchFamily="18" charset="0"/>
                <a:cs typeface="Times New Roman" panose="02020603050405020304" pitchFamily="18" charset="0"/>
              </a:rPr>
              <a:t>The project header information and the Budget column have been completed for you.</a:t>
            </a:r>
          </a:p>
          <a:p>
            <a:pPr marL="195676" indent="-195676">
              <a:lnSpc>
                <a:spcPct val="107000"/>
              </a:lnSpc>
              <a:buFont typeface="Symbol" panose="05050102010706020507" pitchFamily="18" charset="2"/>
              <a:buChar char=""/>
            </a:pPr>
            <a:endParaRPr lang="en-US" sz="600" dirty="0">
              <a:solidFill>
                <a:schemeClr val="bg1"/>
              </a:solidFill>
              <a:ea typeface="Calibri" panose="020F0502020204030204" pitchFamily="34" charset="0"/>
              <a:cs typeface="Times New Roman" panose="02020603050405020304" pitchFamily="18" charset="0"/>
            </a:endParaRPr>
          </a:p>
          <a:p>
            <a:pPr marL="195676" indent="-195676">
              <a:lnSpc>
                <a:spcPct val="107000"/>
              </a:lnSpc>
              <a:buFont typeface="Symbol" panose="05050102010706020507" pitchFamily="18" charset="2"/>
              <a:buChar char=""/>
            </a:pPr>
            <a:r>
              <a:rPr lang="en-US" sz="600" dirty="0">
                <a:solidFill>
                  <a:schemeClr val="bg1"/>
                </a:solidFill>
                <a:ea typeface="Times New Roman" panose="02020603050405020304" pitchFamily="18" charset="0"/>
                <a:cs typeface="Times New Roman" panose="02020603050405020304" pitchFamily="18" charset="0"/>
              </a:rPr>
              <a:t>We will enter actual data from UAccess Analytics, as of 11/30 in the column labeled Actual YTD . For those projects that have multiple categories in their operations budget, the total year-to-date expenditures have been combined. Please adjust the operations section to reflect the expenses in each category. Enter data in the column labeled Projected Exp (column I). This amount represents planned expenditures for the remainder of the fiscal year (through June 30th).</a:t>
            </a:r>
            <a:endParaRPr lang="en-US" sz="600" dirty="0">
              <a:solidFill>
                <a:schemeClr val="bg1"/>
              </a:solidFill>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The reports will be reviewed by SSF ADMIN staff to ensure that all required data is included. </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521802"/>
            <a:r>
              <a:rPr lang="en-US" sz="500" dirty="0">
                <a:latin typeface="Calibri" panose="020F0502020204030204" pitchFamily="34" charset="0"/>
                <a:ea typeface="Calibri" panose="020F0502020204030204" pitchFamily="34" charset="0"/>
                <a:cs typeface="Times New Roman" panose="02020603050405020304" pitchFamily="18" charset="0"/>
              </a:rPr>
              <a:t> </a:t>
            </a: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b="1" dirty="0"/>
          </a:p>
          <a:p>
            <a:pPr algn="l"/>
            <a:endParaRPr lang="en-US" b="1" dirty="0"/>
          </a:p>
          <a:p>
            <a:pPr marL="782701"/>
            <a:r>
              <a:rPr lang="en-US" sz="500" dirty="0">
                <a:latin typeface="Calibri" panose="020F0502020204030204" pitchFamily="34" charset="0"/>
                <a:ea typeface="Calibri" panose="020F0502020204030204" pitchFamily="34" charset="0"/>
                <a:cs typeface="Times New Roman" panose="02020603050405020304" pitchFamily="18" charset="0"/>
              </a:rPr>
              <a:t> </a:t>
            </a: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22</a:t>
            </a:fld>
            <a:endParaRPr lang="en-US"/>
          </a:p>
        </p:txBody>
      </p:sp>
    </p:spTree>
    <p:extLst>
      <p:ext uri="{BB962C8B-B14F-4D97-AF65-F5344CB8AC3E}">
        <p14:creationId xmlns:p14="http://schemas.microsoft.com/office/powerpoint/2010/main" val="311831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sz="500" dirty="0">
                <a:solidFill>
                  <a:srgbClr val="000000"/>
                </a:solidFill>
                <a:latin typeface="Calibri" panose="020F0502020204030204" pitchFamily="34" charset="0"/>
              </a:rPr>
              <a:t>The Project Budget is an excel spreadsheet providing a detailed project budget by object code categories. The budget mirrors the Income and Expense report.</a:t>
            </a:r>
          </a:p>
          <a:p>
            <a:endParaRPr lang="en-US" sz="500" dirty="0">
              <a:solidFill>
                <a:srgbClr val="000000"/>
              </a:solidFill>
              <a:latin typeface="Calibri" panose="020F0502020204030204" pitchFamily="34" charset="0"/>
            </a:endParaRPr>
          </a:p>
          <a:p>
            <a:r>
              <a:rPr lang="en-US" sz="500" dirty="0">
                <a:solidFill>
                  <a:srgbClr val="000000"/>
                </a:solidFill>
                <a:latin typeface="Calibri" panose="020F0502020204030204" pitchFamily="34" charset="0"/>
              </a:rPr>
              <a:t>The typical budget categories are Personnel (broken down by type)</a:t>
            </a:r>
          </a:p>
          <a:p>
            <a:endParaRPr lang="en-US" sz="500" dirty="0">
              <a:solidFill>
                <a:srgbClr val="000000"/>
              </a:solidFill>
              <a:latin typeface="Calibri" panose="020F0502020204030204" pitchFamily="34" charset="0"/>
            </a:endParaRPr>
          </a:p>
          <a:p>
            <a:pPr marL="97839" indent="-97839">
              <a:buFont typeface="Arial" panose="020B0604020202020204" pitchFamily="34" charset="0"/>
              <a:buChar char="•"/>
            </a:pPr>
            <a:r>
              <a:rPr lang="en-US" sz="500" dirty="0">
                <a:solidFill>
                  <a:srgbClr val="000000"/>
                </a:solidFill>
                <a:latin typeface="Calibri" panose="020F0502020204030204" pitchFamily="34" charset="0"/>
              </a:rPr>
              <a:t> Operations </a:t>
            </a:r>
          </a:p>
          <a:p>
            <a:pPr marL="97839" indent="-97839">
              <a:buFont typeface="Arial" panose="020B0604020202020204" pitchFamily="34" charset="0"/>
              <a:buChar char="•"/>
            </a:pPr>
            <a:r>
              <a:rPr lang="en-US" sz="500" dirty="0">
                <a:solidFill>
                  <a:srgbClr val="000000"/>
                </a:solidFill>
                <a:latin typeface="Calibri" panose="020F0502020204030204" pitchFamily="34" charset="0"/>
              </a:rPr>
              <a:t>Equipment </a:t>
            </a:r>
          </a:p>
          <a:p>
            <a:pPr marL="97839" indent="-97839">
              <a:buFont typeface="Arial" panose="020B0604020202020204" pitchFamily="34" charset="0"/>
              <a:buChar char="•"/>
            </a:pPr>
            <a:r>
              <a:rPr lang="en-US" sz="500" dirty="0">
                <a:solidFill>
                  <a:srgbClr val="000000"/>
                </a:solidFill>
                <a:latin typeface="Calibri" panose="020F0502020204030204" pitchFamily="34" charset="0"/>
              </a:rPr>
              <a:t>Travel</a:t>
            </a:r>
          </a:p>
          <a:p>
            <a:pPr marL="97839" indent="-97839">
              <a:buFont typeface="Arial" panose="020B0604020202020204" pitchFamily="34" charset="0"/>
              <a:buChar char="•"/>
            </a:pPr>
            <a:r>
              <a:rPr lang="en-US" sz="500" dirty="0">
                <a:solidFill>
                  <a:srgbClr val="000000"/>
                </a:solidFill>
                <a:latin typeface="Calibri" panose="020F0502020204030204" pitchFamily="34" charset="0"/>
              </a:rPr>
              <a:t>Student Support</a:t>
            </a:r>
          </a:p>
          <a:p>
            <a:pPr marL="97839" indent="-97839">
              <a:buFont typeface="Arial" panose="020B0604020202020204" pitchFamily="34" charset="0"/>
              <a:buChar char="•"/>
            </a:pPr>
            <a:r>
              <a:rPr lang="en-US" sz="500" b="1" i="1" dirty="0">
                <a:solidFill>
                  <a:srgbClr val="000000"/>
                </a:solidFill>
                <a:highlight>
                  <a:srgbClr val="FFFF00"/>
                </a:highlight>
                <a:latin typeface="Calibri" panose="020F0502020204030204" pitchFamily="34" charset="0"/>
              </a:rPr>
              <a:t>Capital – only to be used if the item is over $5K – typically we do not see capital expense on SSF projects.</a:t>
            </a:r>
          </a:p>
          <a:p>
            <a:pPr marL="97839" indent="-97839">
              <a:buFont typeface="Arial" panose="020B0604020202020204" pitchFamily="34" charset="0"/>
              <a:buChar char="•"/>
            </a:pPr>
            <a:r>
              <a:rPr lang="en-US" sz="500" dirty="0">
                <a:solidFill>
                  <a:srgbClr val="000000"/>
                </a:solidFill>
                <a:latin typeface="Calibri" panose="020F0502020204030204" pitchFamily="34" charset="0"/>
              </a:rPr>
              <a:t>ASC</a:t>
            </a:r>
          </a:p>
          <a:p>
            <a:endParaRPr lang="en-US" sz="5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23</a:t>
            </a:fld>
            <a:endParaRPr lang="en-US"/>
          </a:p>
        </p:txBody>
      </p:sp>
    </p:spTree>
    <p:extLst>
      <p:ext uri="{BB962C8B-B14F-4D97-AF65-F5344CB8AC3E}">
        <p14:creationId xmlns:p14="http://schemas.microsoft.com/office/powerpoint/2010/main" val="364681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195676" indent="-195676">
              <a:lnSpc>
                <a:spcPct val="107000"/>
              </a:lnSpc>
              <a:buFont typeface="Symbol" panose="05050102010706020507" pitchFamily="18" charset="2"/>
              <a:buChar char=""/>
            </a:pPr>
            <a:r>
              <a:rPr lang="en-US" sz="700" dirty="0">
                <a:solidFill>
                  <a:schemeClr val="bg1"/>
                </a:solidFill>
                <a:ea typeface="Times New Roman" panose="02020603050405020304" pitchFamily="18" charset="0"/>
                <a:cs typeface="Times New Roman" panose="02020603050405020304" pitchFamily="18" charset="0"/>
              </a:rPr>
              <a:t>The project header information and the Budget column have been completed for you.</a:t>
            </a:r>
            <a:endParaRPr lang="en-US" sz="700" dirty="0">
              <a:solidFill>
                <a:schemeClr val="bg1"/>
              </a:solidFill>
              <a:ea typeface="Calibri" panose="020F0502020204030204" pitchFamily="34" charset="0"/>
              <a:cs typeface="Times New Roman" panose="02020603050405020304" pitchFamily="18" charset="0"/>
            </a:endParaRPr>
          </a:p>
          <a:p>
            <a:pPr marL="195676" indent="-195676">
              <a:lnSpc>
                <a:spcPct val="107000"/>
              </a:lnSpc>
              <a:buFont typeface="Symbol" panose="05050102010706020507" pitchFamily="18" charset="2"/>
              <a:buChar char=""/>
            </a:pPr>
            <a:r>
              <a:rPr lang="en-US" sz="700" dirty="0">
                <a:solidFill>
                  <a:schemeClr val="bg1"/>
                </a:solidFill>
                <a:ea typeface="Times New Roman" panose="02020603050405020304" pitchFamily="18" charset="0"/>
                <a:cs typeface="Times New Roman" panose="02020603050405020304" pitchFamily="18" charset="0"/>
              </a:rPr>
              <a:t>Enter actual dollar amounts </a:t>
            </a:r>
          </a:p>
          <a:p>
            <a:pPr marL="195676" indent="-195676">
              <a:lnSpc>
                <a:spcPct val="107000"/>
              </a:lnSpc>
              <a:buFont typeface="Symbol" panose="05050102010706020507" pitchFamily="18" charset="2"/>
              <a:buChar char=""/>
            </a:pPr>
            <a:r>
              <a:rPr lang="en-US" sz="700" dirty="0">
                <a:solidFill>
                  <a:schemeClr val="bg1"/>
                </a:solidFill>
                <a:ea typeface="Times New Roman" panose="02020603050405020304" pitchFamily="18" charset="0"/>
                <a:cs typeface="Times New Roman" panose="02020603050405020304" pitchFamily="18" charset="0"/>
              </a:rPr>
              <a:t>Actual data from UAccess Analytics, as of 11/30 has been entered in the column labeled Actual YTD (column G). For those projects that have multiple categories in their operations budget, the total year-to-date expenditures have been combined together. Please adjust the operations section to reflect the expenses in each category. Enter data in the column labeled Projected Exp (column I). This amount represents planned expenditures for the remainder of the fiscal year (through June 30th).</a:t>
            </a:r>
            <a:endParaRPr lang="en-US" sz="700" dirty="0">
              <a:solidFill>
                <a:schemeClr val="bg1"/>
              </a:solidFill>
              <a:ea typeface="Calibri" panose="020F0502020204030204" pitchFamily="34" charset="0"/>
              <a:cs typeface="Times New Roman" panose="02020603050405020304" pitchFamily="18" charset="0"/>
            </a:endParaRPr>
          </a:p>
          <a:p>
            <a:pPr marL="163063" indent="-163063">
              <a:lnSpc>
                <a:spcPct val="107000"/>
              </a:lnSpc>
              <a:spcAft>
                <a:spcPts val="457"/>
              </a:spcAft>
              <a:buFont typeface="Arial" panose="020B0604020202020204" pitchFamily="34" charset="0"/>
              <a:buChar char="•"/>
            </a:pPr>
            <a:r>
              <a:rPr lang="en-US" sz="5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l"/>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24</a:t>
            </a:fld>
            <a:endParaRPr lang="en-US"/>
          </a:p>
        </p:txBody>
      </p:sp>
    </p:spTree>
    <p:extLst>
      <p:ext uri="{BB962C8B-B14F-4D97-AF65-F5344CB8AC3E}">
        <p14:creationId xmlns:p14="http://schemas.microsoft.com/office/powerpoint/2010/main" val="264820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Year-end Progress Reports are due on August 31st.  The reports will be reviewed by SSF Administrative staff to ensure that all required data is included. These reports include:</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 Spreadsheet budget template which will be sent out to each project manager.</a:t>
            </a:r>
          </a:p>
          <a:p>
            <a:pPr marL="423963" lvl="1" indent="-163063">
              <a:buFont typeface="Courier New" panose="02070309020205020404" pitchFamily="49" charset="0"/>
              <a:buChar char="o"/>
            </a:pPr>
            <a:r>
              <a:rPr lang="en-US" sz="600" b="1" dirty="0">
                <a:latin typeface="Calibri" panose="020F0502020204030204" pitchFamily="34" charset="0"/>
                <a:ea typeface="Calibri" panose="020F0502020204030204" pitchFamily="34" charset="0"/>
                <a:cs typeface="Times New Roman" panose="02020603050405020304" pitchFamily="18" charset="0"/>
              </a:rPr>
              <a:t>Narrative summary </a:t>
            </a:r>
            <a:r>
              <a:rPr lang="en-US" sz="600" dirty="0">
                <a:latin typeface="Calibri" panose="020F0502020204030204" pitchFamily="34" charset="0"/>
                <a:ea typeface="Calibri" panose="020F0502020204030204" pitchFamily="34" charset="0"/>
                <a:cs typeface="Times New Roman" panose="02020603050405020304" pitchFamily="18" charset="0"/>
              </a:rPr>
              <a:t>of project and the project’s impact on students on the SSF Website.</a:t>
            </a:r>
          </a:p>
          <a:p>
            <a:pPr marL="423963" lvl="1" indent="-163063">
              <a:buFont typeface="Courier New" panose="02070309020205020404" pitchFamily="49" charset="0"/>
              <a:buChar char="o"/>
            </a:pPr>
            <a:r>
              <a:rPr lang="en-US" sz="600" dirty="0">
                <a:latin typeface="Calibri" panose="020F0502020204030204" pitchFamily="34" charset="0"/>
                <a:ea typeface="Calibri" panose="020F0502020204030204" pitchFamily="34" charset="0"/>
                <a:cs typeface="Times New Roman" panose="02020603050405020304" pitchFamily="18" charset="0"/>
              </a:rPr>
              <a:t>Attachment of relevant supporting documents. </a:t>
            </a:r>
          </a:p>
          <a:p>
            <a:pPr marL="423963" lvl="1" indent="-163063">
              <a:buFont typeface="Courier New" panose="02070309020205020404" pitchFamily="49" charset="0"/>
              <a:buChar char="o"/>
            </a:pPr>
            <a:r>
              <a:rPr lang="en-US" sz="600" dirty="0">
                <a:latin typeface="Calibri" panose="020F0502020204030204" pitchFamily="34" charset="0"/>
                <a:ea typeface="Calibri" panose="020F0502020204030204" pitchFamily="34" charset="0"/>
                <a:cs typeface="Times New Roman" panose="02020603050405020304" pitchFamily="18" charset="0"/>
              </a:rPr>
              <a:t>A budget spreadsheet attachment detailing, budget, YTD expenses, and variance from budget.</a:t>
            </a:r>
          </a:p>
          <a:p>
            <a:pPr marL="782701"/>
            <a:r>
              <a:rPr lang="en-US" sz="500" dirty="0">
                <a:latin typeface="Calibri" panose="020F0502020204030204" pitchFamily="34" charset="0"/>
                <a:ea typeface="Calibri" panose="020F0502020204030204" pitchFamily="34" charset="0"/>
                <a:cs typeface="Times New Roman" panose="02020603050405020304" pitchFamily="18" charset="0"/>
              </a:rPr>
              <a:t> </a:t>
            </a: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25</a:t>
            </a:fld>
            <a:endParaRPr lang="en-US"/>
          </a:p>
        </p:txBody>
      </p:sp>
    </p:spTree>
    <p:extLst>
      <p:ext uri="{BB962C8B-B14F-4D97-AF65-F5344CB8AC3E}">
        <p14:creationId xmlns:p14="http://schemas.microsoft.com/office/powerpoint/2010/main" val="2666744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algn="l"/>
            <a:r>
              <a:rPr lang="en-US" b="0" dirty="0"/>
              <a:t>This is the budget SS mentioned in the previous slide.</a:t>
            </a:r>
          </a:p>
          <a:p>
            <a:pPr algn="l"/>
            <a:endParaRPr lang="en-US" b="1" dirty="0"/>
          </a:p>
          <a:p>
            <a:pPr algn="l"/>
            <a:endParaRPr lang="en-US" b="1" dirty="0"/>
          </a:p>
          <a:p>
            <a:pPr marL="423963" lvl="1" indent="-163063">
              <a:buFont typeface="Courier New" panose="02070309020205020404" pitchFamily="49" charset="0"/>
              <a:buChar char="o"/>
            </a:pPr>
            <a:r>
              <a:rPr lang="en-US" sz="600" dirty="0">
                <a:latin typeface="Calibri" panose="020F0502020204030204" pitchFamily="34" charset="0"/>
                <a:ea typeface="Calibri" panose="020F0502020204030204" pitchFamily="34" charset="0"/>
                <a:cs typeface="Times New Roman" panose="02020603050405020304" pitchFamily="18" charset="0"/>
              </a:rPr>
              <a:t>A budget spreadsheet attachment detailing, budget, YTD expenses, and variance from budget.   An explanation of expense categories and/or total project exceeding the budget is required.  Spreadsheet template is provided to each project manager.</a:t>
            </a:r>
          </a:p>
          <a:p>
            <a:pPr marL="782701"/>
            <a:r>
              <a:rPr lang="en-US" sz="500" dirty="0">
                <a:latin typeface="Calibri" panose="020F0502020204030204" pitchFamily="34" charset="0"/>
                <a:ea typeface="Calibri" panose="020F0502020204030204" pitchFamily="34" charset="0"/>
                <a:cs typeface="Times New Roman" panose="02020603050405020304" pitchFamily="18" charset="0"/>
              </a:rPr>
              <a:t> </a:t>
            </a: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26</a:t>
            </a:fld>
            <a:endParaRPr lang="en-US"/>
          </a:p>
        </p:txBody>
      </p:sp>
    </p:spTree>
    <p:extLst>
      <p:ext uri="{BB962C8B-B14F-4D97-AF65-F5344CB8AC3E}">
        <p14:creationId xmlns:p14="http://schemas.microsoft.com/office/powerpoint/2010/main" val="1172775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defTabSz="914491">
              <a:lnSpc>
                <a:spcPts val="1400"/>
              </a:lnSpc>
              <a:defRPr/>
            </a:pPr>
            <a:r>
              <a:rPr lang="en-US" sz="1200" dirty="0">
                <a:solidFill>
                  <a:srgbClr val="000000"/>
                </a:solidFill>
                <a:latin typeface="Calibri" panose="020F0502020204030204" pitchFamily="34" charset="0"/>
              </a:rPr>
              <a:t>We all know that you submit proposals far in advance of receiving funding.  Things can change.  If a project determines a need to spend funds differently than budgeted, a Program Alteration Request (PAR) may be required. It is the responsibility of the Project Manager and Fiscal Officer to be familiar with these requirements and ensure the expenses charged to the account are in alignment with the Board approved budget for the project. If you are uncertain if a change in spending requires approval, ask questions before spending.   In this slide there is a link to a PAR flowchart to help you determine in a PAR is necessary.  </a:t>
            </a:r>
          </a:p>
          <a:p>
            <a:pPr defTabSz="914491">
              <a:lnSpc>
                <a:spcPts val="1400"/>
              </a:lnSpc>
              <a:defRPr/>
            </a:pPr>
            <a:endParaRPr lang="en-US" sz="1200" dirty="0">
              <a:solidFill>
                <a:srgbClr val="000000"/>
              </a:solidFill>
              <a:latin typeface="Calibri" panose="020F0502020204030204" pitchFamily="34" charset="0"/>
            </a:endParaRPr>
          </a:p>
          <a:p>
            <a:pPr defTabSz="914491">
              <a:lnSpc>
                <a:spcPts val="1400"/>
              </a:lnSpc>
              <a:defRPr/>
            </a:pPr>
            <a:r>
              <a:rPr lang="en-US" sz="1200" dirty="0">
                <a:solidFill>
                  <a:srgbClr val="000000"/>
                </a:solidFill>
                <a:latin typeface="Calibri" panose="020F0502020204030204" pitchFamily="34" charset="0"/>
              </a:rPr>
              <a:t>Some changes in spending always require a PAR - for example: </a:t>
            </a:r>
          </a:p>
          <a:p>
            <a:pPr>
              <a:lnSpc>
                <a:spcPts val="1400"/>
              </a:lnSpc>
            </a:pPr>
            <a:r>
              <a:rPr lang="en-US" sz="1200" dirty="0">
                <a:solidFill>
                  <a:srgbClr val="000000"/>
                </a:solidFill>
                <a:latin typeface="Calibri" panose="020F0502020204030204" pitchFamily="34" charset="0"/>
              </a:rPr>
              <a:t>• Spending wages allocated for students (graduate, or undergraduate) for any other personnel type, like University Staff., or vice versa. </a:t>
            </a:r>
          </a:p>
          <a:p>
            <a:pPr>
              <a:lnSpc>
                <a:spcPts val="1400"/>
              </a:lnSpc>
            </a:pPr>
            <a:r>
              <a:rPr lang="en-US" sz="1200" dirty="0">
                <a:solidFill>
                  <a:srgbClr val="000000"/>
                </a:solidFill>
                <a:latin typeface="Calibri" panose="020F0502020204030204" pitchFamily="34" charset="0"/>
              </a:rPr>
              <a:t>• Spending in a different budget category than identified in the project budget (unless specifically authorized in the Award Letter); for example: </a:t>
            </a:r>
          </a:p>
          <a:p>
            <a:pPr marL="624100" lvl="1" indent="-163063">
              <a:lnSpc>
                <a:spcPts val="1400"/>
              </a:lnSpc>
              <a:buFont typeface="Arial" panose="020B0604020202020204" pitchFamily="34" charset="0"/>
              <a:buChar char="•"/>
            </a:pPr>
            <a:r>
              <a:rPr lang="en-US" sz="1200" dirty="0">
                <a:solidFill>
                  <a:srgbClr val="000000"/>
                </a:solidFill>
                <a:latin typeface="Calibri" panose="020F0502020204030204" pitchFamily="34" charset="0"/>
              </a:rPr>
              <a:t>Funds are budgeted for Operations, and you want to provide student awards instead. </a:t>
            </a:r>
          </a:p>
          <a:p>
            <a:pPr marL="0" indent="0">
              <a:lnSpc>
                <a:spcPts val="1400"/>
              </a:lnSpc>
              <a:buFont typeface="Arial" panose="020B0604020202020204" pitchFamily="34" charset="0"/>
              <a:buNone/>
            </a:pPr>
            <a:endParaRPr lang="en-US" sz="1200" b="1" dirty="0">
              <a:solidFill>
                <a:srgbClr val="000000"/>
              </a:solidFill>
              <a:latin typeface="Calibri" panose="020F0502020204030204" pitchFamily="34" charset="0"/>
            </a:endParaRPr>
          </a:p>
          <a:p>
            <a:pPr marL="0" indent="0">
              <a:lnSpc>
                <a:spcPts val="1400"/>
              </a:lnSpc>
              <a:buFont typeface="Arial" panose="020B0604020202020204" pitchFamily="34" charset="0"/>
              <a:buNone/>
            </a:pPr>
            <a:r>
              <a:rPr lang="en-US" sz="1200" dirty="0">
                <a:solidFill>
                  <a:srgbClr val="000000"/>
                </a:solidFill>
                <a:latin typeface="Calibri" panose="020F0502020204030204" pitchFamily="34" charset="0"/>
              </a:rPr>
              <a:t>Some changes in spending do not require a PAR - for example: </a:t>
            </a:r>
          </a:p>
          <a:p>
            <a:pPr marL="624100" lvl="1" indent="-163063">
              <a:lnSpc>
                <a:spcPts val="1400"/>
              </a:lnSpc>
              <a:buFont typeface="Arial" panose="020B0604020202020204" pitchFamily="34" charset="0"/>
              <a:buChar char="•"/>
            </a:pPr>
            <a:r>
              <a:rPr lang="en-US" sz="1200" dirty="0">
                <a:solidFill>
                  <a:srgbClr val="000000"/>
                </a:solidFill>
                <a:latin typeface="Calibri" panose="020F0502020204030204" pitchFamily="34" charset="0"/>
              </a:rPr>
              <a:t>Change in student hiring mix - hiring undergraduates instead of graduates (just be aware of ERE difference)</a:t>
            </a:r>
          </a:p>
          <a:p>
            <a:pPr marL="624100" lvl="1" indent="-163063">
              <a:lnSpc>
                <a:spcPts val="1400"/>
              </a:lnSpc>
              <a:buFont typeface="Arial" panose="020B0604020202020204" pitchFamily="34" charset="0"/>
              <a:buChar char="•"/>
            </a:pPr>
            <a:r>
              <a:rPr lang="en-US" sz="1200" dirty="0">
                <a:solidFill>
                  <a:srgbClr val="000000"/>
                </a:solidFill>
                <a:latin typeface="Calibri" panose="020F0502020204030204" pitchFamily="34" charset="0"/>
              </a:rPr>
              <a:t>Change between Operations and Travel – we treat these budget categories as interchangeable.   </a:t>
            </a:r>
          </a:p>
          <a:p>
            <a:pPr>
              <a:lnSpc>
                <a:spcPts val="1400"/>
              </a:lnSpc>
            </a:pPr>
            <a:endParaRPr lang="en-US" sz="1200" dirty="0">
              <a:solidFill>
                <a:srgbClr val="000000"/>
              </a:solidFill>
              <a:latin typeface="Calibri" panose="020F0502020204030204" pitchFamily="34" charset="0"/>
            </a:endParaRPr>
          </a:p>
          <a:p>
            <a:pPr>
              <a:lnSpc>
                <a:spcPts val="1400"/>
              </a:lnSpc>
            </a:pPr>
            <a:r>
              <a:rPr lang="en-US" sz="1200" dirty="0">
                <a:solidFill>
                  <a:srgbClr val="000000"/>
                </a:solidFill>
                <a:latin typeface="Calibri" panose="020F0502020204030204" pitchFamily="34" charset="0"/>
              </a:rPr>
              <a:t>If you are ever uncertain about whether a PAR is needed, please ask.  Save yourself and the Board time.  Always ask your fiscal officer to review a PAR request before submitting.</a:t>
            </a:r>
          </a:p>
          <a:p>
            <a:pPr>
              <a:lnSpc>
                <a:spcPts val="1400"/>
              </a:lnSpc>
            </a:pPr>
            <a:r>
              <a:rPr lang="en-US" sz="1200" dirty="0">
                <a:solidFill>
                  <a:srgbClr val="000000"/>
                </a:solidFill>
                <a:latin typeface="Calibri" panose="020F0502020204030204" pitchFamily="34" charset="0"/>
              </a:rPr>
              <a:t>The Board always considers whether the PAR request aligns with the original project plan when deciding if a change is appropriate. </a:t>
            </a:r>
          </a:p>
        </p:txBody>
      </p:sp>
      <p:sp>
        <p:nvSpPr>
          <p:cNvPr id="4" name="Slide Number Placeholder 3"/>
          <p:cNvSpPr>
            <a:spLocks noGrp="1"/>
          </p:cNvSpPr>
          <p:nvPr>
            <p:ph type="sldNum" sz="quarter" idx="5"/>
          </p:nvPr>
        </p:nvSpPr>
        <p:spPr/>
        <p:txBody>
          <a:bodyPr/>
          <a:lstStyle/>
          <a:p>
            <a:fld id="{6526C6A7-05C4-6849-9926-86C22E1164AC}" type="slidenum">
              <a:rPr lang="en-US" smtClean="0"/>
              <a:t>27</a:t>
            </a:fld>
            <a:endParaRPr lang="en-US"/>
          </a:p>
        </p:txBody>
      </p:sp>
    </p:spTree>
    <p:extLst>
      <p:ext uri="{BB962C8B-B14F-4D97-AF65-F5344CB8AC3E}">
        <p14:creationId xmlns:p14="http://schemas.microsoft.com/office/powerpoint/2010/main" val="2959780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28</a:t>
            </a:fld>
            <a:endParaRPr lang="en-US"/>
          </a:p>
        </p:txBody>
      </p:sp>
    </p:spTree>
    <p:extLst>
      <p:ext uri="{BB962C8B-B14F-4D97-AF65-F5344CB8AC3E}">
        <p14:creationId xmlns:p14="http://schemas.microsoft.com/office/powerpoint/2010/main" val="617023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sz="1400" dirty="0"/>
              <a:t>Your SSF account is what we refer to as a budget hybrid account.  This means it has cash transferred to it and it also has a budget.  We’ve provided the path to some useful reports and will spend a few minutes looking at them, but this is not intended to be a deep dive in Analytics reports, we just want to provide an overview of what is available.    </a:t>
            </a:r>
          </a:p>
        </p:txBody>
      </p:sp>
      <p:sp>
        <p:nvSpPr>
          <p:cNvPr id="4" name="Slide Number Placeholder 3"/>
          <p:cNvSpPr>
            <a:spLocks noGrp="1"/>
          </p:cNvSpPr>
          <p:nvPr>
            <p:ph type="sldNum" sz="quarter" idx="5"/>
          </p:nvPr>
        </p:nvSpPr>
        <p:spPr/>
        <p:txBody>
          <a:bodyPr/>
          <a:lstStyle/>
          <a:p>
            <a:fld id="{6526C6A7-05C4-6849-9926-86C22E1164AC}" type="slidenum">
              <a:rPr lang="en-US" smtClean="0"/>
              <a:t>29</a:t>
            </a:fld>
            <a:endParaRPr lang="en-US"/>
          </a:p>
        </p:txBody>
      </p:sp>
    </p:spTree>
    <p:extLst>
      <p:ext uri="{BB962C8B-B14F-4D97-AF65-F5344CB8AC3E}">
        <p14:creationId xmlns:p14="http://schemas.microsoft.com/office/powerpoint/2010/main" val="232319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sz="2300" dirty="0">
              <a:solidFill>
                <a:srgbClr val="424242"/>
              </a:solidFill>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3</a:t>
            </a:fld>
            <a:endParaRPr lang="en-US"/>
          </a:p>
        </p:txBody>
      </p:sp>
    </p:spTree>
    <p:extLst>
      <p:ext uri="{BB962C8B-B14F-4D97-AF65-F5344CB8AC3E}">
        <p14:creationId xmlns:p14="http://schemas.microsoft.com/office/powerpoint/2010/main" val="383355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algn="l"/>
            <a:r>
              <a:rPr lang="en-US" b="0" dirty="0"/>
              <a:t>The Income and Expense report has a couple key fields you are probably familiar with that you need to enter data into in order to see a specific SSF account.  </a:t>
            </a:r>
          </a:p>
        </p:txBody>
      </p:sp>
      <p:sp>
        <p:nvSpPr>
          <p:cNvPr id="4" name="Slide Number Placeholder 3"/>
          <p:cNvSpPr>
            <a:spLocks noGrp="1"/>
          </p:cNvSpPr>
          <p:nvPr>
            <p:ph type="sldNum" sz="quarter" idx="5"/>
          </p:nvPr>
        </p:nvSpPr>
        <p:spPr/>
        <p:txBody>
          <a:bodyPr/>
          <a:lstStyle/>
          <a:p>
            <a:fld id="{6526C6A7-05C4-6849-9926-86C22E1164AC}" type="slidenum">
              <a:rPr lang="en-US" smtClean="0"/>
              <a:t>30</a:t>
            </a:fld>
            <a:endParaRPr lang="en-US"/>
          </a:p>
        </p:txBody>
      </p:sp>
    </p:spTree>
    <p:extLst>
      <p:ext uri="{BB962C8B-B14F-4D97-AF65-F5344CB8AC3E}">
        <p14:creationId xmlns:p14="http://schemas.microsoft.com/office/powerpoint/2010/main" val="749423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algn="l"/>
            <a:r>
              <a:rPr lang="en-US" b="0" dirty="0"/>
              <a:t>Once you have entered data into the Income and Expense Report criteria, you will see a report that looks like this.  A couple items to note:</a:t>
            </a:r>
          </a:p>
          <a:p>
            <a:pPr algn="l"/>
            <a:endParaRPr lang="en-US" b="0" dirty="0"/>
          </a:p>
          <a:p>
            <a:pPr marL="172889" indent="-172889">
              <a:buFont typeface="Arial" panose="020B0604020202020204" pitchFamily="34" charset="0"/>
              <a:buChar char="•"/>
            </a:pPr>
            <a:r>
              <a:rPr lang="en-US" b="0" dirty="0"/>
              <a:t>The Transfer of Funds line in the income category is your current year funding.</a:t>
            </a:r>
          </a:p>
          <a:p>
            <a:pPr marL="172889" indent="-172889">
              <a:buFont typeface="Arial" panose="020B0604020202020204" pitchFamily="34" charset="0"/>
              <a:buChar char="•"/>
            </a:pPr>
            <a:r>
              <a:rPr lang="en-US" b="0" dirty="0"/>
              <a:t>The Transfer of Funds in the expense category is for the return of funds that were unspent in a prior year.   </a:t>
            </a:r>
          </a:p>
          <a:p>
            <a:pPr marL="172889" indent="-172889">
              <a:buFont typeface="Arial" panose="020B0604020202020204" pitchFamily="34" charset="0"/>
              <a:buChar char="•"/>
            </a:pPr>
            <a:r>
              <a:rPr lang="en-US" b="0" dirty="0"/>
              <a:t>Change the view on this report for show object codes to see how spending in budget categories aligns with the budget, and how much remains available.  </a:t>
            </a:r>
          </a:p>
          <a:p>
            <a:pPr marL="172889" indent="-172889">
              <a:buFont typeface="Arial" panose="020B0604020202020204" pitchFamily="34" charset="0"/>
              <a:buChar char="•"/>
            </a:pPr>
            <a:endParaRPr lang="en-US" b="0" dirty="0"/>
          </a:p>
          <a:p>
            <a:r>
              <a:rPr lang="en-US" b="0" dirty="0"/>
              <a:t>We do repurpose SSF accounts if a department has a different project from one fiscal year to the next.  </a:t>
            </a:r>
          </a:p>
          <a:p>
            <a:endParaRPr lang="en-US" b="0" dirty="0"/>
          </a:p>
          <a:p>
            <a:r>
              <a:rPr lang="en-US" b="0" dirty="0"/>
              <a:t>There are many other reports that can also be useful to review your account activity.  If you need help understanding how to see what is available, please ask.  We are happy to advise.  </a:t>
            </a:r>
          </a:p>
        </p:txBody>
      </p:sp>
      <p:sp>
        <p:nvSpPr>
          <p:cNvPr id="4" name="Slide Number Placeholder 3"/>
          <p:cNvSpPr>
            <a:spLocks noGrp="1"/>
          </p:cNvSpPr>
          <p:nvPr>
            <p:ph type="sldNum" sz="quarter" idx="5"/>
          </p:nvPr>
        </p:nvSpPr>
        <p:spPr/>
        <p:txBody>
          <a:bodyPr/>
          <a:lstStyle/>
          <a:p>
            <a:fld id="{6526C6A7-05C4-6849-9926-86C22E1164AC}" type="slidenum">
              <a:rPr lang="en-US" smtClean="0"/>
              <a:t>31</a:t>
            </a:fld>
            <a:endParaRPr lang="en-US"/>
          </a:p>
        </p:txBody>
      </p:sp>
    </p:spTree>
    <p:extLst>
      <p:ext uri="{BB962C8B-B14F-4D97-AF65-F5344CB8AC3E}">
        <p14:creationId xmlns:p14="http://schemas.microsoft.com/office/powerpoint/2010/main" val="342784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Audit reports</a:t>
            </a:r>
            <a:endParaRPr lang="en-US" sz="1100" dirty="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u="sng" dirty="0">
                <a:solidFill>
                  <a:srgbClr val="0563C1"/>
                </a:solidFill>
                <a:effectLst/>
                <a:latin typeface="Calibri" panose="020F0502020204030204" pitchFamily="34" charset="0"/>
                <a:ea typeface="Times New Roman" panose="02020603050405020304" pitchFamily="18" charset="0"/>
                <a:hlinkClick r:id="rId3"/>
              </a:rPr>
              <a:t>https://www.kuer.org/politics-government/2022-02-03/whats-my-fee-again-auditor-say-utah-college-charges-lack-accountability</a:t>
            </a:r>
            <a:endParaRPr lang="en-US" sz="1100" dirty="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u="sng" dirty="0">
                <a:solidFill>
                  <a:srgbClr val="0563C1"/>
                </a:solidFill>
                <a:effectLst/>
                <a:latin typeface="Calibri" panose="020F0502020204030204" pitchFamily="34" charset="0"/>
                <a:ea typeface="Times New Roman" panose="02020603050405020304" pitchFamily="18" charset="0"/>
                <a:hlinkClick r:id="rId4"/>
              </a:rPr>
              <a:t>https://www.bizneworleans.com/audit-finds-several-issues-with-louisiana-state-university-system/</a:t>
            </a:r>
            <a:endParaRPr lang="en-US" sz="1100" dirty="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u="sng" dirty="0">
                <a:solidFill>
                  <a:srgbClr val="0563C1"/>
                </a:solidFill>
                <a:effectLst/>
                <a:latin typeface="Calibri" panose="020F0502020204030204" pitchFamily="34" charset="0"/>
                <a:ea typeface="Times New Roman" panose="02020603050405020304" pitchFamily="18" charset="0"/>
                <a:hlinkClick r:id="rId5"/>
              </a:rPr>
              <a:t>https://www.azauditor.gov/reports-publications/state-agencies-universities/regents-boardarizona-state-university-northern</a:t>
            </a:r>
            <a:endParaRPr lang="en-US" sz="1100" u="sng" dirty="0">
              <a:solidFill>
                <a:srgbClr val="0563C1"/>
              </a:solidFill>
              <a:effectLst/>
              <a:latin typeface="Calibri" panose="020F0502020204030204" pitchFamily="34" charset="0"/>
              <a:ea typeface="Times New Roman" panose="02020603050405020304" pitchFamily="18" charset="0"/>
            </a:endParaRPr>
          </a:p>
          <a:p>
            <a:pPr marL="1143000" marR="0" lvl="2" indent="-228600">
              <a:lnSpc>
                <a:spcPct val="105000"/>
              </a:lnSpc>
              <a:spcBef>
                <a:spcPts val="0"/>
              </a:spcBef>
              <a:spcAft>
                <a:spcPts val="0"/>
              </a:spcAft>
              <a:buFont typeface="Wingdings" panose="05000000000000000000" pitchFamily="2" charset="2"/>
              <a:buChar char=""/>
            </a:pPr>
            <a:endParaRPr lang="en-US" sz="1100" u="sng" dirty="0">
              <a:solidFill>
                <a:srgbClr val="0563C1"/>
              </a:solidFill>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Catering policy reminder</a:t>
            </a:r>
            <a:endParaRPr lang="en-US" sz="1100" dirty="0">
              <a:effectLst/>
              <a:latin typeface="Calibri" panose="020F0502020204030204" pitchFamily="34" charset="0"/>
              <a:ea typeface="Calibri" panose="020F0502020204030204" pitchFamily="34" charset="0"/>
            </a:endParaRPr>
          </a:p>
          <a:p>
            <a:r>
              <a:rPr lang="en-US" sz="1100" u="sng" dirty="0">
                <a:solidFill>
                  <a:srgbClr val="0563C1"/>
                </a:solidFill>
                <a:effectLst/>
                <a:latin typeface="Calibri" panose="020F0502020204030204" pitchFamily="34" charset="0"/>
                <a:ea typeface="Times New Roman" panose="02020603050405020304" pitchFamily="18" charset="0"/>
                <a:hlinkClick r:id="rId6"/>
              </a:rPr>
              <a:t>https://policy.arizona.edu/business-and-finance/catering-and-food-service-policy#:~:text=A%20Master%20Agreement%20must%20be,for%20retail%20sale%20on%20campus</a:t>
            </a:r>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32</a:t>
            </a:fld>
            <a:endParaRPr lang="en-US"/>
          </a:p>
        </p:txBody>
      </p:sp>
    </p:spTree>
    <p:extLst>
      <p:ext uri="{BB962C8B-B14F-4D97-AF65-F5344CB8AC3E}">
        <p14:creationId xmlns:p14="http://schemas.microsoft.com/office/powerpoint/2010/main" val="3288805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b="1" dirty="0"/>
              <a:t>Slide #34</a:t>
            </a:r>
          </a:p>
          <a:p>
            <a:endParaRPr lang="en-US" dirty="0"/>
          </a:p>
          <a:p>
            <a:r>
              <a:rPr lang="en-US" dirty="0"/>
              <a:t>THANK YOU for ATTENDING!</a:t>
            </a:r>
          </a:p>
          <a:p>
            <a:endParaRPr lang="en-US" dirty="0"/>
          </a:p>
        </p:txBody>
      </p:sp>
      <p:sp>
        <p:nvSpPr>
          <p:cNvPr id="4" name="Slide Number Placeholder 3"/>
          <p:cNvSpPr>
            <a:spLocks noGrp="1"/>
          </p:cNvSpPr>
          <p:nvPr>
            <p:ph type="sldNum" sz="quarter" idx="5"/>
          </p:nvPr>
        </p:nvSpPr>
        <p:spPr/>
        <p:txBody>
          <a:bodyPr/>
          <a:lstStyle/>
          <a:p>
            <a:fld id="{6526C6A7-05C4-6849-9926-86C22E1164AC}" type="slidenum">
              <a:rPr lang="en-US" smtClean="0"/>
              <a:t>33</a:t>
            </a:fld>
            <a:endParaRPr lang="en-US"/>
          </a:p>
        </p:txBody>
      </p:sp>
    </p:spTree>
    <p:extLst>
      <p:ext uri="{BB962C8B-B14F-4D97-AF65-F5344CB8AC3E}">
        <p14:creationId xmlns:p14="http://schemas.microsoft.com/office/powerpoint/2010/main" val="202061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algn="l"/>
            <a:endParaRPr lang="en-US" sz="1100" b="1" dirty="0">
              <a:solidFill>
                <a:srgbClr val="000000"/>
              </a:solidFill>
              <a:latin typeface="Calibri" panose="020F0502020204030204" pitchFamily="34" charset="0"/>
            </a:endParaRPr>
          </a:p>
          <a:p>
            <a:pPr>
              <a:lnSpc>
                <a:spcPct val="115000"/>
              </a:lnSpc>
            </a:pPr>
            <a:r>
              <a:rPr lang="en-US" sz="1000" dirty="0">
                <a:latin typeface="Calibri" panose="020F0502020204030204" pitchFamily="34" charset="0"/>
                <a:ea typeface="Calibri" panose="020F0502020204030204" pitchFamily="34" charset="0"/>
                <a:cs typeface="Times New Roman" panose="02020603050405020304" pitchFamily="18" charset="0"/>
              </a:rPr>
              <a:t>The procedures outlined will achieve the following objectives:</a:t>
            </a:r>
          </a:p>
          <a:p>
            <a:pPr marL="195676" indent="-195676">
              <a:lnSpc>
                <a:spcPct val="115000"/>
              </a:lnSpc>
              <a:buFont typeface="Symbol" panose="05050102010706020507" pitchFamily="18" charset="2"/>
              <a:buChar char=""/>
            </a:pPr>
            <a:r>
              <a:rPr lang="en-US" sz="1000" dirty="0">
                <a:latin typeface="Calibri" panose="020F0502020204030204" pitchFamily="34" charset="0"/>
                <a:ea typeface="Calibri" panose="020F0502020204030204" pitchFamily="34" charset="0"/>
                <a:cs typeface="Times New Roman" panose="02020603050405020304" pitchFamily="18" charset="0"/>
              </a:rPr>
              <a:t>Create transparency for students and administration of SSF project allocations and reporting. </a:t>
            </a:r>
          </a:p>
          <a:p>
            <a:pPr marL="195676" indent="-195676">
              <a:lnSpc>
                <a:spcPct val="115000"/>
              </a:lnSpc>
              <a:buFont typeface="Symbol" panose="05050102010706020507" pitchFamily="18" charset="2"/>
              <a:buChar char=""/>
            </a:pPr>
            <a:r>
              <a:rPr lang="en-US" sz="1000" dirty="0">
                <a:latin typeface="Calibri" panose="020F0502020204030204" pitchFamily="34" charset="0"/>
                <a:ea typeface="Calibri" panose="020F0502020204030204" pitchFamily="34" charset="0"/>
                <a:cs typeface="Times New Roman" panose="02020603050405020304" pitchFamily="18" charset="0"/>
              </a:rPr>
              <a:t>Present financial reporting for all proposals &amp; funded projects in a consistent format.  </a:t>
            </a:r>
          </a:p>
          <a:p>
            <a:pPr marL="195676" indent="-195676">
              <a:lnSpc>
                <a:spcPct val="115000"/>
              </a:lnSpc>
              <a:buFont typeface="Symbol" panose="05050102010706020507" pitchFamily="18" charset="2"/>
              <a:buChar char=""/>
            </a:pPr>
            <a:r>
              <a:rPr lang="en-US" sz="1000" dirty="0">
                <a:latin typeface="Calibri" panose="020F0502020204030204" pitchFamily="34" charset="0"/>
                <a:ea typeface="Calibri" panose="020F0502020204030204" pitchFamily="34" charset="0"/>
                <a:cs typeface="Times New Roman" panose="02020603050405020304" pitchFamily="18" charset="0"/>
              </a:rPr>
              <a:t>Create alignment with Project Manager, Fiscal Officer &amp; Director for the project plan, funding, and reporting requirements.</a:t>
            </a:r>
          </a:p>
          <a:p>
            <a:pPr marL="195676" indent="-195676">
              <a:lnSpc>
                <a:spcPct val="115000"/>
              </a:lnSpc>
              <a:buFont typeface="Symbol" panose="05050102010706020507" pitchFamily="18" charset="2"/>
              <a:buChar char=""/>
            </a:pPr>
            <a:r>
              <a:rPr lang="en-US" sz="1000" dirty="0">
                <a:latin typeface="Calibri" panose="020F0502020204030204" pitchFamily="34" charset="0"/>
                <a:ea typeface="Calibri" panose="020F0502020204030204" pitchFamily="34" charset="0"/>
                <a:cs typeface="Times New Roman" panose="02020603050405020304" pitchFamily="18" charset="0"/>
              </a:rPr>
              <a:t>Monitor the progress of the projects by periodically reviewing the Progress Reports and University Financial Records for required data and adherence to budget.  </a:t>
            </a:r>
          </a:p>
          <a:p>
            <a:pPr marL="195676" indent="-195676">
              <a:buFont typeface="Symbol" panose="05050102010706020507" pitchFamily="18" charset="2"/>
              <a:buChar char=""/>
            </a:pPr>
            <a:r>
              <a:rPr lang="en-US" sz="1000" dirty="0">
                <a:latin typeface="Calibri" panose="020F0502020204030204" pitchFamily="34" charset="0"/>
                <a:ea typeface="Calibri" panose="020F0502020204030204" pitchFamily="34" charset="0"/>
                <a:cs typeface="Times New Roman" panose="02020603050405020304" pitchFamily="18" charset="0"/>
              </a:rPr>
              <a:t>Organize Project Data - each project; Application, Revisions to Applications, Progress Report, PAR, Funding Notification Letter, and Budget will be accessible on the SSF website.  </a:t>
            </a:r>
          </a:p>
          <a:p>
            <a:pPr algn="l"/>
            <a:endParaRPr lang="en-US" sz="1100"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4</a:t>
            </a:fld>
            <a:endParaRPr lang="en-US"/>
          </a:p>
        </p:txBody>
      </p:sp>
    </p:spTree>
    <p:extLst>
      <p:ext uri="{BB962C8B-B14F-4D97-AF65-F5344CB8AC3E}">
        <p14:creationId xmlns:p14="http://schemas.microsoft.com/office/powerpoint/2010/main" val="10394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288148" indent="-288148">
              <a:buFont typeface="Arial" panose="020B0604020202020204" pitchFamily="34" charset="0"/>
              <a:buChar char="•"/>
            </a:pPr>
            <a:r>
              <a:rPr lang="en-US" sz="1400" dirty="0"/>
              <a:t>The SSF was approved by ABOR in 2009 and fiscal year 2010 was the first-year fees were collected.   </a:t>
            </a:r>
          </a:p>
          <a:p>
            <a:pPr marL="288148" indent="-288148">
              <a:buFont typeface="Arial" panose="020B0604020202020204" pitchFamily="34" charset="0"/>
              <a:buChar char="•"/>
            </a:pPr>
            <a:r>
              <a:rPr lang="en-US" sz="1400" dirty="0"/>
              <a:t>It was originally $40/semester and increased to $75/semester  in the Fall of 2017.  The fee will increase again in the Fall of 2022 to $142.50, but the additional fee revenue of will be exclusively supporting the Student Union.  </a:t>
            </a:r>
          </a:p>
          <a:p>
            <a:pPr marL="288148" indent="-288148">
              <a:buFont typeface="Arial" panose="020B0604020202020204" pitchFamily="34" charset="0"/>
              <a:buChar char="•"/>
            </a:pPr>
            <a:r>
              <a:rPr lang="en-US" sz="1400" dirty="0"/>
              <a:t>The fee with a Student Board was established at a time of substantial budget cuts.  The University requested, and had student support for this fee, because students have a voice in how the fee is allocated.  </a:t>
            </a:r>
          </a:p>
          <a:p>
            <a:pPr marL="288148" indent="-288148">
              <a:buFont typeface="Arial" panose="020B0604020202020204" pitchFamily="34" charset="0"/>
              <a:buChar char="•"/>
            </a:pPr>
            <a:r>
              <a:rPr lang="en-US" sz="1400" dirty="0"/>
              <a:t>Fee is paid by most, but not all UA students.</a:t>
            </a:r>
          </a:p>
          <a:p>
            <a:pPr marL="288148" indent="-288148">
              <a:buFont typeface="Arial" panose="020B0604020202020204" pitchFamily="34" charset="0"/>
              <a:buChar char="•"/>
            </a:pPr>
            <a:r>
              <a:rPr lang="en-US" sz="1400" dirty="0"/>
              <a:t>Always keep in mind that this is student money. </a:t>
            </a:r>
          </a:p>
          <a:p>
            <a:pPr marL="288148" indent="-288148">
              <a:buFont typeface="Arial" panose="020B0604020202020204" pitchFamily="34" charset="0"/>
              <a:buChar char="•"/>
            </a:pPr>
            <a:r>
              <a:rPr lang="en-US" sz="1400" dirty="0"/>
              <a:t>Our goal has always been - transparency.  For 3 reasons:</a:t>
            </a:r>
          </a:p>
          <a:p>
            <a:pPr marL="745394" lvl="1" indent="-288148">
              <a:buFont typeface="Arial" panose="020B0604020202020204" pitchFamily="34" charset="0"/>
              <a:buChar char="•"/>
            </a:pPr>
            <a:r>
              <a:rPr lang="en-US" sz="1400" dirty="0"/>
              <a:t>We want any interested student to be able to understand how their fees are used.  </a:t>
            </a:r>
          </a:p>
          <a:p>
            <a:pPr marL="745394" lvl="1" indent="-288148">
              <a:buFont typeface="Arial" panose="020B0604020202020204" pitchFamily="34" charset="0"/>
              <a:buChar char="•"/>
            </a:pPr>
            <a:r>
              <a:rPr lang="en-US" sz="1400" dirty="0"/>
              <a:t>Improper use of student fees or  large balances associated with student fees can result in bad press for the University.  </a:t>
            </a:r>
          </a:p>
          <a:p>
            <a:pPr marL="745394" lvl="1" indent="-288148">
              <a:buFont typeface="Arial" panose="020B0604020202020204" pitchFamily="34" charset="0"/>
              <a:buChar char="•"/>
            </a:pPr>
            <a:r>
              <a:rPr lang="en-US" sz="1400" dirty="0"/>
              <a:t>Auditor in a meeting yesterday stressed the importance of transparency in what we do and how we do it with student fees.  </a:t>
            </a:r>
          </a:p>
        </p:txBody>
      </p:sp>
      <p:sp>
        <p:nvSpPr>
          <p:cNvPr id="4" name="Slide Number Placeholder 3"/>
          <p:cNvSpPr>
            <a:spLocks noGrp="1"/>
          </p:cNvSpPr>
          <p:nvPr>
            <p:ph type="sldNum" sz="quarter" idx="5"/>
          </p:nvPr>
        </p:nvSpPr>
        <p:spPr/>
        <p:txBody>
          <a:bodyPr/>
          <a:lstStyle/>
          <a:p>
            <a:fld id="{6526C6A7-05C4-6849-9926-86C22E1164AC}" type="slidenum">
              <a:rPr lang="en-US" smtClean="0"/>
              <a:t>5</a:t>
            </a:fld>
            <a:endParaRPr lang="en-US"/>
          </a:p>
        </p:txBody>
      </p:sp>
    </p:spTree>
    <p:extLst>
      <p:ext uri="{BB962C8B-B14F-4D97-AF65-F5344CB8AC3E}">
        <p14:creationId xmlns:p14="http://schemas.microsoft.com/office/powerpoint/2010/main" val="14724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pPr marL="97839" indent="-97839">
              <a:buFont typeface="Arial" panose="020B0604020202020204" pitchFamily="34" charset="0"/>
              <a:buChar char="•"/>
            </a:pPr>
            <a:r>
              <a:rPr lang="en-US" b="0" dirty="0"/>
              <a:t> SSF allocates approx. 3 million each year to a wide variety of Departments &amp; Programs </a:t>
            </a:r>
          </a:p>
          <a:p>
            <a:pPr marL="97839" indent="-97839">
              <a:buFont typeface="Arial" panose="020B0604020202020204" pitchFamily="34" charset="0"/>
              <a:buChar char="•"/>
            </a:pPr>
            <a:endParaRPr lang="en-US" b="0" dirty="0">
              <a:latin typeface="Calibri" panose="020F0502020204030204" pitchFamily="34" charset="0"/>
              <a:ea typeface="Calibri" panose="020F0502020204030204" pitchFamily="34" charset="0"/>
              <a:cs typeface="Times New Roman" panose="02020603050405020304" pitchFamily="18" charset="0"/>
            </a:endParaRPr>
          </a:p>
          <a:p>
            <a:pPr marL="97839" indent="-97839">
              <a:buFont typeface="Arial" panose="020B0604020202020204" pitchFamily="34" charset="0"/>
              <a:buChar char="•"/>
            </a:pPr>
            <a:r>
              <a:rPr lang="en-US" b="0" dirty="0">
                <a:latin typeface="Calibri" panose="020F0502020204030204" pitchFamily="34" charset="0"/>
                <a:ea typeface="Calibri" panose="020F0502020204030204" pitchFamily="34" charset="0"/>
                <a:cs typeface="Times New Roman" panose="02020603050405020304" pitchFamily="18" charset="0"/>
              </a:rPr>
              <a:t>Student Service fee Dollars touch a broad range of students here on Campus.</a:t>
            </a:r>
          </a:p>
          <a:p>
            <a:pPr marL="97839" indent="-97839">
              <a:buFont typeface="Arial" panose="020B0604020202020204" pitchFamily="34" charset="0"/>
              <a:buChar char="•"/>
            </a:pPr>
            <a:endParaRPr lang="en-US" b="0" dirty="0">
              <a:latin typeface="Calibri" panose="020F0502020204030204" pitchFamily="34" charset="0"/>
              <a:ea typeface="Calibri" panose="020F0502020204030204" pitchFamily="34" charset="0"/>
              <a:cs typeface="Times New Roman" panose="02020603050405020304" pitchFamily="18" charset="0"/>
            </a:endParaRPr>
          </a:p>
          <a:p>
            <a:pPr marL="97839" indent="-97839">
              <a:buFont typeface="Arial" panose="020B0604020202020204" pitchFamily="34" charset="0"/>
              <a:buChar char="•"/>
            </a:pPr>
            <a:r>
              <a:rPr lang="en-US" b="0" dirty="0">
                <a:latin typeface="Calibri" panose="020F0502020204030204" pitchFamily="34" charset="0"/>
                <a:ea typeface="Calibri" panose="020F0502020204030204" pitchFamily="34" charset="0"/>
                <a:cs typeface="Times New Roman" panose="02020603050405020304" pitchFamily="18" charset="0"/>
              </a:rPr>
              <a:t> **A SSF Survey is conducted every 2 years to collect student feedback as to how Students want to see their dollars spent.  The survey allows the SSF board to prioritize based on students wants and needs. Student Services Fee Administrative Marketing pays for all costs associated with this survey**.</a:t>
            </a:r>
          </a:p>
          <a:p>
            <a:pPr marL="97839" indent="-97839">
              <a:buFont typeface="Arial" panose="020B0604020202020204" pitchFamily="34" charset="0"/>
              <a:buChar char="•"/>
            </a:pP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26C6A7-05C4-6849-9926-86C22E1164AC}" type="slidenum">
              <a:rPr lang="en-US" smtClean="0"/>
              <a:t>6</a:t>
            </a:fld>
            <a:endParaRPr lang="en-US"/>
          </a:p>
        </p:txBody>
      </p:sp>
    </p:spTree>
    <p:extLst>
      <p:ext uri="{BB962C8B-B14F-4D97-AF65-F5344CB8AC3E}">
        <p14:creationId xmlns:p14="http://schemas.microsoft.com/office/powerpoint/2010/main" val="123970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a:p>
            <a:pPr marL="97839" indent="-97839">
              <a:lnSpc>
                <a:spcPct val="115000"/>
              </a:lnSpc>
              <a:spcBef>
                <a:spcPts val="685"/>
              </a:spcBef>
              <a:spcAft>
                <a:spcPts val="571"/>
              </a:spcAft>
              <a:buFont typeface="Arial" panose="020B0604020202020204" pitchFamily="34" charset="0"/>
              <a:buChar char="•"/>
            </a:pPr>
            <a:r>
              <a:rPr lang="en-US" sz="600" dirty="0">
                <a:latin typeface="Calibri" panose="020F0502020204030204" pitchFamily="34" charset="0"/>
                <a:ea typeface="Calibri" panose="020F0502020204030204" pitchFamily="34" charset="0"/>
                <a:cs typeface="Times New Roman" panose="02020603050405020304" pitchFamily="18" charset="0"/>
              </a:rPr>
              <a:t>Student Services Fee Proposals are submitted by various Departments under Office of the Provost </a:t>
            </a:r>
          </a:p>
          <a:p>
            <a:pPr marL="97839" indent="-97839">
              <a:lnSpc>
                <a:spcPct val="115000"/>
              </a:lnSpc>
              <a:spcBef>
                <a:spcPts val="685"/>
              </a:spcBef>
              <a:spcAft>
                <a:spcPts val="571"/>
              </a:spcAft>
              <a:buFont typeface="Arial" panose="020B0604020202020204" pitchFamily="34" charset="0"/>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Proposals are submitted using the online form on the SSF website.  Submission period is December thru early January.</a:t>
            </a:r>
          </a:p>
          <a:p>
            <a:pPr marL="260900"/>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All Proposals submitted will include a budget spreadsheet as an attachment.  The updated budget template is downloaded from the SSF website.  Budget expense types are in accordance with University budget categories.  Budgets narratives  clearly support the budget data.</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Project Directors must approve project submission</a:t>
            </a:r>
          </a:p>
          <a:p>
            <a:pPr marL="195676" indent="-195676">
              <a:buFont typeface="Symbol" panose="05050102010706020507" pitchFamily="18" charset="2"/>
              <a:buChar char=""/>
            </a:pPr>
            <a:r>
              <a:rPr lang="en-US" sz="500" dirty="0">
                <a:latin typeface="Calibri" panose="020F0502020204030204" pitchFamily="34" charset="0"/>
                <a:ea typeface="Calibri" panose="020F0502020204030204" pitchFamily="34" charset="0"/>
                <a:cs typeface="Times New Roman" panose="02020603050405020304" pitchFamily="18" charset="0"/>
              </a:rPr>
              <a:t> </a:t>
            </a: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195676" indent="-195676">
              <a:buFont typeface="Symbol" panose="05050102010706020507" pitchFamily="18" charset="2"/>
              <a:buChar char=""/>
            </a:pPr>
            <a:r>
              <a:rPr lang="en-US" sz="600" dirty="0">
                <a:latin typeface="Calibri" panose="020F0502020204030204" pitchFamily="34" charset="0"/>
                <a:ea typeface="Calibri" panose="020F0502020204030204" pitchFamily="34" charset="0"/>
                <a:cs typeface="Times New Roman" panose="02020603050405020304" pitchFamily="18" charset="0"/>
              </a:rPr>
              <a:t>The SSF Board reviews all proposals and votes to approve or deny each proposal request for funding.  Funding can be full or partial, and the term of project can be 1-3 years ( for SSF projects) .  Total dollar amount of proposals funded are  based on a projection of funds available. </a:t>
            </a:r>
          </a:p>
          <a:p>
            <a:pPr marL="195676" indent="-195676">
              <a:buFont typeface="Symbol" panose="05050102010706020507" pitchFamily="18" charset="2"/>
              <a:buChar char=""/>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97839" indent="-97839">
              <a:buFont typeface="Arial" panose="020B0604020202020204" pitchFamily="34" charset="0"/>
              <a:buChar char="•"/>
            </a:pPr>
            <a:endParaRPr lang="en-US" b="1" dirty="0"/>
          </a:p>
          <a:p>
            <a:pPr marL="97839" indent="-97839">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526C6A7-05C4-6849-9926-86C22E1164AC}" type="slidenum">
              <a:rPr lang="en-US" smtClean="0"/>
              <a:t>7</a:t>
            </a:fld>
            <a:endParaRPr lang="en-US"/>
          </a:p>
        </p:txBody>
      </p:sp>
    </p:spTree>
    <p:extLst>
      <p:ext uri="{BB962C8B-B14F-4D97-AF65-F5344CB8AC3E}">
        <p14:creationId xmlns:p14="http://schemas.microsoft.com/office/powerpoint/2010/main" val="194105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r>
              <a:rPr lang="en-US" sz="1100" b="1" dirty="0">
                <a:solidFill>
                  <a:srgbClr val="000000"/>
                </a:solidFill>
                <a:latin typeface="Calibri" panose="020F0502020204030204" pitchFamily="34" charset="0"/>
              </a:rPr>
              <a:t> </a:t>
            </a:r>
            <a:endParaRPr lang="en-US" sz="1100" b="1" dirty="0"/>
          </a:p>
        </p:txBody>
      </p:sp>
      <p:sp>
        <p:nvSpPr>
          <p:cNvPr id="4" name="Slide Number Placeholder 3"/>
          <p:cNvSpPr>
            <a:spLocks noGrp="1"/>
          </p:cNvSpPr>
          <p:nvPr>
            <p:ph type="sldNum" sz="quarter" idx="5"/>
          </p:nvPr>
        </p:nvSpPr>
        <p:spPr/>
        <p:txBody>
          <a:bodyPr/>
          <a:lstStyle/>
          <a:p>
            <a:fld id="{6526C6A7-05C4-6849-9926-86C22E1164AC}" type="slidenum">
              <a:rPr lang="en-US" smtClean="0"/>
              <a:t>8</a:t>
            </a:fld>
            <a:endParaRPr lang="en-US"/>
          </a:p>
        </p:txBody>
      </p:sp>
    </p:spTree>
    <p:extLst>
      <p:ext uri="{BB962C8B-B14F-4D97-AF65-F5344CB8AC3E}">
        <p14:creationId xmlns:p14="http://schemas.microsoft.com/office/powerpoint/2010/main" val="97936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p:spPr>
      </p:sp>
      <p:sp>
        <p:nvSpPr>
          <p:cNvPr id="3" name="Notes Placeholder 2"/>
          <p:cNvSpPr>
            <a:spLocks noGrp="1"/>
          </p:cNvSpPr>
          <p:nvPr>
            <p:ph type="body" idx="1"/>
          </p:nvPr>
        </p:nvSpPr>
        <p:spPr/>
        <p:txBody>
          <a:bodyPr/>
          <a:lstStyle/>
          <a:p>
            <a:endParaRPr lang="en-US" dirty="0"/>
          </a:p>
          <a:p>
            <a:r>
              <a:rPr lang="en-US" dirty="0"/>
              <a:t>When a SSF project is funded for less money or fewer years, we ask the project manager to fill out and return a word document describing the impact the reduction inf funding has on the project.</a:t>
            </a:r>
          </a:p>
          <a:p>
            <a:r>
              <a:rPr lang="en-US" dirty="0"/>
              <a:t>  We may require and request a budget revision template as well.</a:t>
            </a:r>
          </a:p>
        </p:txBody>
      </p:sp>
      <p:sp>
        <p:nvSpPr>
          <p:cNvPr id="4" name="Slide Number Placeholder 3"/>
          <p:cNvSpPr>
            <a:spLocks noGrp="1"/>
          </p:cNvSpPr>
          <p:nvPr>
            <p:ph type="sldNum" sz="quarter" idx="5"/>
          </p:nvPr>
        </p:nvSpPr>
        <p:spPr/>
        <p:txBody>
          <a:bodyPr/>
          <a:lstStyle/>
          <a:p>
            <a:pPr defTabSz="521802">
              <a:defRPr/>
            </a:pPr>
            <a:fld id="{6526C6A7-05C4-6849-9926-86C22E1164AC}" type="slidenum">
              <a:rPr lang="en-US">
                <a:solidFill>
                  <a:prstClr val="black"/>
                </a:solidFill>
                <a:latin typeface="Calibri" panose="020F0502020204030204"/>
              </a:rPr>
              <a:pPr defTabSz="52180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21395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489D8B0-91B2-1B41-8276-AE35CA7D0195}"/>
              </a:ext>
            </a:extLst>
          </p:cNvPr>
          <p:cNvSpPr/>
          <p:nvPr/>
        </p:nvSpPr>
        <p:spPr>
          <a:xfrm>
            <a:off x="8356959"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sz="1800"/>
          </a:p>
        </p:txBody>
      </p:sp>
      <p:sp>
        <p:nvSpPr>
          <p:cNvPr id="6" name="object 5">
            <a:extLst>
              <a:ext uri="{FF2B5EF4-FFF2-40B4-BE49-F238E27FC236}">
                <a16:creationId xmlns:a16="http://schemas.microsoft.com/office/drawing/2014/main" id="{8654DC64-9691-474A-9C55-DF8F3E492AE5}"/>
              </a:ext>
            </a:extLst>
          </p:cNvPr>
          <p:cNvSpPr/>
          <p:nvPr/>
        </p:nvSpPr>
        <p:spPr>
          <a:xfrm>
            <a:off x="0" y="0"/>
            <a:ext cx="8357235"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sz="1800"/>
          </a:p>
        </p:txBody>
      </p:sp>
      <p:pic>
        <p:nvPicPr>
          <p:cNvPr id="4" name="Picture 3" descr="Text&#10;&#10;Description automatically generated">
            <a:extLst>
              <a:ext uri="{FF2B5EF4-FFF2-40B4-BE49-F238E27FC236}">
                <a16:creationId xmlns:a16="http://schemas.microsoft.com/office/drawing/2014/main" id="{6FC7533A-301F-C943-893E-9C2835327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7" name="object 2">
            <a:extLst>
              <a:ext uri="{FF2B5EF4-FFF2-40B4-BE49-F238E27FC236}">
                <a16:creationId xmlns:a16="http://schemas.microsoft.com/office/drawing/2014/main" id="{6DC7E334-2DE0-4240-9F90-99E7A2F669D9}"/>
              </a:ext>
            </a:extLst>
          </p:cNvPr>
          <p:cNvSpPr/>
          <p:nvPr userDrawn="1"/>
        </p:nvSpPr>
        <p:spPr>
          <a:xfrm>
            <a:off x="8356959" y="0"/>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sz="1800"/>
          </a:p>
        </p:txBody>
      </p:sp>
      <p:sp>
        <p:nvSpPr>
          <p:cNvPr id="8" name="object 5">
            <a:extLst>
              <a:ext uri="{FF2B5EF4-FFF2-40B4-BE49-F238E27FC236}">
                <a16:creationId xmlns:a16="http://schemas.microsoft.com/office/drawing/2014/main" id="{2476AAEC-C989-E94D-8930-F17A05A8F654}"/>
              </a:ext>
            </a:extLst>
          </p:cNvPr>
          <p:cNvSpPr/>
          <p:nvPr userDrawn="1"/>
        </p:nvSpPr>
        <p:spPr>
          <a:xfrm>
            <a:off x="0" y="0"/>
            <a:ext cx="8357235"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sz="1800"/>
          </a:p>
        </p:txBody>
      </p:sp>
      <p:pic>
        <p:nvPicPr>
          <p:cNvPr id="9" name="Picture 8" descr="Text&#10;&#10;Description automatically generated">
            <a:extLst>
              <a:ext uri="{FF2B5EF4-FFF2-40B4-BE49-F238E27FC236}">
                <a16:creationId xmlns:a16="http://schemas.microsoft.com/office/drawing/2014/main" id="{3AEFBE1C-DE52-7D4A-BD2E-D5C0EAF794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139452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17" name="object 3">
            <a:extLst>
              <a:ext uri="{FF2B5EF4-FFF2-40B4-BE49-F238E27FC236}">
                <a16:creationId xmlns:a16="http://schemas.microsoft.com/office/drawing/2014/main" id="{000A9B5D-C738-6C4A-900D-50F5DC9092FB}"/>
              </a:ext>
            </a:extLst>
          </p:cNvPr>
          <p:cNvSpPr/>
          <p:nvPr/>
        </p:nvSpPr>
        <p:spPr>
          <a:xfrm>
            <a:off x="0" y="1028705"/>
            <a:ext cx="11007091"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sz="1800"/>
          </a:p>
        </p:txBody>
      </p:sp>
      <p:sp>
        <p:nvSpPr>
          <p:cNvPr id="18" name="object 6">
            <a:extLst>
              <a:ext uri="{FF2B5EF4-FFF2-40B4-BE49-F238E27FC236}">
                <a16:creationId xmlns:a16="http://schemas.microsoft.com/office/drawing/2014/main" id="{90E298CB-7726-8742-87C3-28D77ECEC1EF}"/>
              </a:ext>
            </a:extLst>
          </p:cNvPr>
          <p:cNvSpPr/>
          <p:nvPr/>
        </p:nvSpPr>
        <p:spPr>
          <a:xfrm>
            <a:off x="1027310" y="3778087"/>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sz="1800"/>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7" name="object 2">
            <a:extLst>
              <a:ext uri="{FF2B5EF4-FFF2-40B4-BE49-F238E27FC236}">
                <a16:creationId xmlns:a16="http://schemas.microsoft.com/office/drawing/2014/main" id="{2AD93351-DB59-8B44-B73C-E807AEDEBC25}"/>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8" name="object 3">
            <a:extLst>
              <a:ext uri="{FF2B5EF4-FFF2-40B4-BE49-F238E27FC236}">
                <a16:creationId xmlns:a16="http://schemas.microsoft.com/office/drawing/2014/main" id="{CE4363F4-4F82-0841-8D5B-C4BD72B2E9D6}"/>
              </a:ext>
            </a:extLst>
          </p:cNvPr>
          <p:cNvSpPr/>
          <p:nvPr userDrawn="1"/>
        </p:nvSpPr>
        <p:spPr>
          <a:xfrm>
            <a:off x="0" y="1028705"/>
            <a:ext cx="11007091"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sz="1800"/>
          </a:p>
        </p:txBody>
      </p:sp>
      <p:sp>
        <p:nvSpPr>
          <p:cNvPr id="9" name="object 6">
            <a:extLst>
              <a:ext uri="{FF2B5EF4-FFF2-40B4-BE49-F238E27FC236}">
                <a16:creationId xmlns:a16="http://schemas.microsoft.com/office/drawing/2014/main" id="{079F7C2E-86A5-C843-9EB9-DA041DFE579A}"/>
              </a:ext>
            </a:extLst>
          </p:cNvPr>
          <p:cNvSpPr/>
          <p:nvPr userDrawn="1"/>
        </p:nvSpPr>
        <p:spPr>
          <a:xfrm>
            <a:off x="1027310" y="3778087"/>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sz="1800"/>
          </a:p>
        </p:txBody>
      </p:sp>
      <p:pic>
        <p:nvPicPr>
          <p:cNvPr id="10" name="Picture 9" descr="Text&#10;&#10;Description automatically generated">
            <a:extLst>
              <a:ext uri="{FF2B5EF4-FFF2-40B4-BE49-F238E27FC236}">
                <a16:creationId xmlns:a16="http://schemas.microsoft.com/office/drawing/2014/main" id="{CBBBEA08-65D7-B340-B6F0-86EBD00BF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11" name="object 8">
            <a:extLst>
              <a:ext uri="{FF2B5EF4-FFF2-40B4-BE49-F238E27FC236}">
                <a16:creationId xmlns:a16="http://schemas.microsoft.com/office/drawing/2014/main" id="{3608289D-D7D2-9E40-832B-55748EE08A44}"/>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187444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5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p:nvSpPr>
        <p:spPr>
          <a:xfrm>
            <a:off x="0" y="3476406"/>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grpSp>
        <p:nvGrpSpPr>
          <p:cNvPr id="8" name="object 3">
            <a:extLst>
              <a:ext uri="{FF2B5EF4-FFF2-40B4-BE49-F238E27FC236}">
                <a16:creationId xmlns:a16="http://schemas.microsoft.com/office/drawing/2014/main" id="{A132758F-4425-7545-AA9C-C0C03050AB3D}"/>
              </a:ext>
            </a:extLst>
          </p:cNvPr>
          <p:cNvGrpSpPr/>
          <p:nvPr/>
        </p:nvGrpSpPr>
        <p:grpSpPr>
          <a:xfrm>
            <a:off x="3038405" y="4587567"/>
            <a:ext cx="666751"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11" name="object 6">
            <a:extLst>
              <a:ext uri="{FF2B5EF4-FFF2-40B4-BE49-F238E27FC236}">
                <a16:creationId xmlns:a16="http://schemas.microsoft.com/office/drawing/2014/main" id="{C0E9ED03-362B-AE45-A9D4-80A5664B74F3}"/>
              </a:ext>
            </a:extLst>
          </p:cNvPr>
          <p:cNvGrpSpPr/>
          <p:nvPr/>
        </p:nvGrpSpPr>
        <p:grpSpPr>
          <a:xfrm>
            <a:off x="8810626" y="4587567"/>
            <a:ext cx="666751"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14" name="object 9">
            <a:extLst>
              <a:ext uri="{FF2B5EF4-FFF2-40B4-BE49-F238E27FC236}">
                <a16:creationId xmlns:a16="http://schemas.microsoft.com/office/drawing/2014/main" id="{35D8E979-DA44-704A-9637-262318742B6D}"/>
              </a:ext>
            </a:extLst>
          </p:cNvPr>
          <p:cNvGrpSpPr/>
          <p:nvPr/>
        </p:nvGrpSpPr>
        <p:grpSpPr>
          <a:xfrm>
            <a:off x="14582846" y="4587567"/>
            <a:ext cx="666751"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sp>
        <p:nvSpPr>
          <p:cNvPr id="22" name="object 12">
            <a:extLst>
              <a:ext uri="{FF2B5EF4-FFF2-40B4-BE49-F238E27FC236}">
                <a16:creationId xmlns:a16="http://schemas.microsoft.com/office/drawing/2014/main" id="{2638A373-060A-9944-AAC5-0F63BB888D45}"/>
              </a:ext>
            </a:extLst>
          </p:cNvPr>
          <p:cNvSpPr/>
          <p:nvPr/>
        </p:nvSpPr>
        <p:spPr>
          <a:xfrm>
            <a:off x="0" y="7"/>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sz="1800"/>
          </a:p>
        </p:txBody>
      </p:sp>
      <p:sp>
        <p:nvSpPr>
          <p:cNvPr id="23" name="object 15">
            <a:extLst>
              <a:ext uri="{FF2B5EF4-FFF2-40B4-BE49-F238E27FC236}">
                <a16:creationId xmlns:a16="http://schemas.microsoft.com/office/drawing/2014/main" id="{E23A0DA2-3DD8-2B4E-B329-78C066EE20B4}"/>
              </a:ext>
            </a:extLst>
          </p:cNvPr>
          <p:cNvSpPr/>
          <p:nvPr/>
        </p:nvSpPr>
        <p:spPr>
          <a:xfrm>
            <a:off x="3993650"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24" name="object 16">
            <a:extLst>
              <a:ext uri="{FF2B5EF4-FFF2-40B4-BE49-F238E27FC236}">
                <a16:creationId xmlns:a16="http://schemas.microsoft.com/office/drawing/2014/main" id="{ACF01AE1-8375-6D49-87BF-2EB8449048FE}"/>
              </a:ext>
            </a:extLst>
          </p:cNvPr>
          <p:cNvSpPr/>
          <p:nvPr/>
        </p:nvSpPr>
        <p:spPr>
          <a:xfrm>
            <a:off x="9772874"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25" name="object 17">
            <a:extLst>
              <a:ext uri="{FF2B5EF4-FFF2-40B4-BE49-F238E27FC236}">
                <a16:creationId xmlns:a16="http://schemas.microsoft.com/office/drawing/2014/main" id="{F6AC63CF-ED64-3C48-A8F8-E5A12C28CB82}"/>
              </a:ext>
            </a:extLst>
          </p:cNvPr>
          <p:cNvSpPr/>
          <p:nvPr/>
        </p:nvSpPr>
        <p:spPr>
          <a:xfrm>
            <a:off x="1" y="4906180"/>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sz="1800"/>
          </a:p>
        </p:txBody>
      </p:sp>
      <p:sp>
        <p:nvSpPr>
          <p:cNvPr id="26" name="object 18">
            <a:extLst>
              <a:ext uri="{FF2B5EF4-FFF2-40B4-BE49-F238E27FC236}">
                <a16:creationId xmlns:a16="http://schemas.microsoft.com/office/drawing/2014/main" id="{627688F9-A97E-2E45-845E-D660F6710D04}"/>
              </a:ext>
            </a:extLst>
          </p:cNvPr>
          <p:cNvSpPr/>
          <p:nvPr/>
        </p:nvSpPr>
        <p:spPr>
          <a:xfrm>
            <a:off x="15545095" y="4906180"/>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sz="1800"/>
          </a:p>
        </p:txBody>
      </p:sp>
      <p:sp>
        <p:nvSpPr>
          <p:cNvPr id="27" name="object 8">
            <a:extLst>
              <a:ext uri="{FF2B5EF4-FFF2-40B4-BE49-F238E27FC236}">
                <a16:creationId xmlns:a16="http://schemas.microsoft.com/office/drawing/2014/main" id="{CF98B535-BC65-2A46-BF33-96B9095827FB}"/>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18" name="object 2">
            <a:extLst>
              <a:ext uri="{FF2B5EF4-FFF2-40B4-BE49-F238E27FC236}">
                <a16:creationId xmlns:a16="http://schemas.microsoft.com/office/drawing/2014/main" id="{5D3C8CE1-1545-584F-A8E0-D25CE6921C19}"/>
              </a:ext>
            </a:extLst>
          </p:cNvPr>
          <p:cNvSpPr/>
          <p:nvPr userDrawn="1"/>
        </p:nvSpPr>
        <p:spPr>
          <a:xfrm>
            <a:off x="0" y="3476406"/>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grpSp>
        <p:nvGrpSpPr>
          <p:cNvPr id="19" name="object 3">
            <a:extLst>
              <a:ext uri="{FF2B5EF4-FFF2-40B4-BE49-F238E27FC236}">
                <a16:creationId xmlns:a16="http://schemas.microsoft.com/office/drawing/2014/main" id="{6D2D3BF0-5F99-2A41-A4CD-1D36DCA1C9E3}"/>
              </a:ext>
            </a:extLst>
          </p:cNvPr>
          <p:cNvGrpSpPr/>
          <p:nvPr userDrawn="1"/>
        </p:nvGrpSpPr>
        <p:grpSpPr>
          <a:xfrm>
            <a:off x="3038405" y="4587567"/>
            <a:ext cx="666751" cy="666750"/>
            <a:chOff x="3038404" y="4587567"/>
            <a:chExt cx="666750" cy="666750"/>
          </a:xfrm>
        </p:grpSpPr>
        <p:sp>
          <p:nvSpPr>
            <p:cNvPr id="20" name="object 4">
              <a:extLst>
                <a:ext uri="{FF2B5EF4-FFF2-40B4-BE49-F238E27FC236}">
                  <a16:creationId xmlns:a16="http://schemas.microsoft.com/office/drawing/2014/main" id="{E45D70F6-9AC3-BF49-898C-01F124ABB8C8}"/>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28" name="object 5">
              <a:extLst>
                <a:ext uri="{FF2B5EF4-FFF2-40B4-BE49-F238E27FC236}">
                  <a16:creationId xmlns:a16="http://schemas.microsoft.com/office/drawing/2014/main" id="{71DAE8A4-F9AD-D544-9D90-78C7D13DD390}"/>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29" name="object 6">
            <a:extLst>
              <a:ext uri="{FF2B5EF4-FFF2-40B4-BE49-F238E27FC236}">
                <a16:creationId xmlns:a16="http://schemas.microsoft.com/office/drawing/2014/main" id="{49EA3C30-9C40-BF41-9C2F-C6D32075DC48}"/>
              </a:ext>
            </a:extLst>
          </p:cNvPr>
          <p:cNvGrpSpPr/>
          <p:nvPr userDrawn="1"/>
        </p:nvGrpSpPr>
        <p:grpSpPr>
          <a:xfrm>
            <a:off x="8810626" y="4587567"/>
            <a:ext cx="666751" cy="666750"/>
            <a:chOff x="8810625" y="4587567"/>
            <a:chExt cx="666750" cy="666750"/>
          </a:xfrm>
        </p:grpSpPr>
        <p:sp>
          <p:nvSpPr>
            <p:cNvPr id="30" name="object 7">
              <a:extLst>
                <a:ext uri="{FF2B5EF4-FFF2-40B4-BE49-F238E27FC236}">
                  <a16:creationId xmlns:a16="http://schemas.microsoft.com/office/drawing/2014/main" id="{3128B623-B26F-BD48-B048-32E7DA2D0DD3}"/>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31" name="object 8">
              <a:extLst>
                <a:ext uri="{FF2B5EF4-FFF2-40B4-BE49-F238E27FC236}">
                  <a16:creationId xmlns:a16="http://schemas.microsoft.com/office/drawing/2014/main" id="{6B8CEB6F-AAAE-3046-B123-D2DC3918964A}"/>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32" name="object 9">
            <a:extLst>
              <a:ext uri="{FF2B5EF4-FFF2-40B4-BE49-F238E27FC236}">
                <a16:creationId xmlns:a16="http://schemas.microsoft.com/office/drawing/2014/main" id="{E37D4E11-DB69-0B47-BA33-437F3FF41F28}"/>
              </a:ext>
            </a:extLst>
          </p:cNvPr>
          <p:cNvGrpSpPr/>
          <p:nvPr userDrawn="1"/>
        </p:nvGrpSpPr>
        <p:grpSpPr>
          <a:xfrm>
            <a:off x="14582846" y="4587567"/>
            <a:ext cx="666751" cy="666750"/>
            <a:chOff x="14582846" y="4587567"/>
            <a:chExt cx="666750" cy="666750"/>
          </a:xfrm>
        </p:grpSpPr>
        <p:sp>
          <p:nvSpPr>
            <p:cNvPr id="33" name="object 10">
              <a:extLst>
                <a:ext uri="{FF2B5EF4-FFF2-40B4-BE49-F238E27FC236}">
                  <a16:creationId xmlns:a16="http://schemas.microsoft.com/office/drawing/2014/main" id="{F17F3E92-6964-C04A-8F1F-F025AD569089}"/>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34" name="object 11">
              <a:extLst>
                <a:ext uri="{FF2B5EF4-FFF2-40B4-BE49-F238E27FC236}">
                  <a16:creationId xmlns:a16="http://schemas.microsoft.com/office/drawing/2014/main" id="{E26D9C30-57FA-4848-8703-E2E9E21898EC}"/>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sp>
        <p:nvSpPr>
          <p:cNvPr id="35" name="object 12">
            <a:extLst>
              <a:ext uri="{FF2B5EF4-FFF2-40B4-BE49-F238E27FC236}">
                <a16:creationId xmlns:a16="http://schemas.microsoft.com/office/drawing/2014/main" id="{BDD1F121-72EB-494A-B3A0-5D8EAB342037}"/>
              </a:ext>
            </a:extLst>
          </p:cNvPr>
          <p:cNvSpPr/>
          <p:nvPr userDrawn="1"/>
        </p:nvSpPr>
        <p:spPr>
          <a:xfrm>
            <a:off x="0" y="7"/>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sz="1800"/>
          </a:p>
        </p:txBody>
      </p:sp>
      <p:sp>
        <p:nvSpPr>
          <p:cNvPr id="36" name="object 15">
            <a:extLst>
              <a:ext uri="{FF2B5EF4-FFF2-40B4-BE49-F238E27FC236}">
                <a16:creationId xmlns:a16="http://schemas.microsoft.com/office/drawing/2014/main" id="{0DCCF851-8F6B-7D49-B9F4-392177656E20}"/>
              </a:ext>
            </a:extLst>
          </p:cNvPr>
          <p:cNvSpPr/>
          <p:nvPr userDrawn="1"/>
        </p:nvSpPr>
        <p:spPr>
          <a:xfrm>
            <a:off x="3993650"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37" name="object 16">
            <a:extLst>
              <a:ext uri="{FF2B5EF4-FFF2-40B4-BE49-F238E27FC236}">
                <a16:creationId xmlns:a16="http://schemas.microsoft.com/office/drawing/2014/main" id="{7D47B01A-DEF3-EA42-B610-A1661CFE8ED6}"/>
              </a:ext>
            </a:extLst>
          </p:cNvPr>
          <p:cNvSpPr/>
          <p:nvPr userDrawn="1"/>
        </p:nvSpPr>
        <p:spPr>
          <a:xfrm>
            <a:off x="9772874"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38" name="object 17">
            <a:extLst>
              <a:ext uri="{FF2B5EF4-FFF2-40B4-BE49-F238E27FC236}">
                <a16:creationId xmlns:a16="http://schemas.microsoft.com/office/drawing/2014/main" id="{9AB7AE28-D1E9-1944-98AA-3CF784E3BFE0}"/>
              </a:ext>
            </a:extLst>
          </p:cNvPr>
          <p:cNvSpPr/>
          <p:nvPr userDrawn="1"/>
        </p:nvSpPr>
        <p:spPr>
          <a:xfrm>
            <a:off x="1" y="4906180"/>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sz="1800"/>
          </a:p>
        </p:txBody>
      </p:sp>
      <p:sp>
        <p:nvSpPr>
          <p:cNvPr id="39" name="object 18">
            <a:extLst>
              <a:ext uri="{FF2B5EF4-FFF2-40B4-BE49-F238E27FC236}">
                <a16:creationId xmlns:a16="http://schemas.microsoft.com/office/drawing/2014/main" id="{6420853E-9AA0-2E4E-A4CD-35B1D0618885}"/>
              </a:ext>
            </a:extLst>
          </p:cNvPr>
          <p:cNvSpPr/>
          <p:nvPr userDrawn="1"/>
        </p:nvSpPr>
        <p:spPr>
          <a:xfrm>
            <a:off x="15545095" y="4906180"/>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sz="1800"/>
          </a:p>
        </p:txBody>
      </p:sp>
      <p:sp>
        <p:nvSpPr>
          <p:cNvPr id="40" name="object 8">
            <a:extLst>
              <a:ext uri="{FF2B5EF4-FFF2-40B4-BE49-F238E27FC236}">
                <a16:creationId xmlns:a16="http://schemas.microsoft.com/office/drawing/2014/main" id="{460DB6FA-08EB-CA40-970F-C5B27E909082}"/>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1403601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6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31" name="object 3">
            <a:extLst>
              <a:ext uri="{FF2B5EF4-FFF2-40B4-BE49-F238E27FC236}">
                <a16:creationId xmlns:a16="http://schemas.microsoft.com/office/drawing/2014/main" id="{A583057E-1627-9240-84E7-0B987F4FC3D9}"/>
              </a:ext>
            </a:extLst>
          </p:cNvPr>
          <p:cNvSpPr/>
          <p:nvPr/>
        </p:nvSpPr>
        <p:spPr>
          <a:xfrm>
            <a:off x="4524822" y="2"/>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sz="1800"/>
          </a:p>
        </p:txBody>
      </p:sp>
      <p:sp>
        <p:nvSpPr>
          <p:cNvPr id="2" name="Rectangle 1">
            <a:extLst>
              <a:ext uri="{FF2B5EF4-FFF2-40B4-BE49-F238E27FC236}">
                <a16:creationId xmlns:a16="http://schemas.microsoft.com/office/drawing/2014/main" id="{ACAE0A01-F7E8-C549-A4ED-323A8B314E76}"/>
              </a:ext>
            </a:extLst>
          </p:cNvPr>
          <p:cNvSpPr/>
          <p:nvPr/>
        </p:nvSpPr>
        <p:spPr>
          <a:xfrm>
            <a:off x="1" y="2"/>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object 8">
            <a:extLst>
              <a:ext uri="{FF2B5EF4-FFF2-40B4-BE49-F238E27FC236}">
                <a16:creationId xmlns:a16="http://schemas.microsoft.com/office/drawing/2014/main" id="{DC6F6AB5-0D8A-D64C-8F1E-344A0A81C731}"/>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7" name="object 2">
            <a:extLst>
              <a:ext uri="{FF2B5EF4-FFF2-40B4-BE49-F238E27FC236}">
                <a16:creationId xmlns:a16="http://schemas.microsoft.com/office/drawing/2014/main" id="{94E30B25-DBB8-4D48-BCDE-62C9150308C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8" name="object 3">
            <a:extLst>
              <a:ext uri="{FF2B5EF4-FFF2-40B4-BE49-F238E27FC236}">
                <a16:creationId xmlns:a16="http://schemas.microsoft.com/office/drawing/2014/main" id="{2E73A992-261F-DA4D-BC49-D6A88D3019BB}"/>
              </a:ext>
            </a:extLst>
          </p:cNvPr>
          <p:cNvSpPr/>
          <p:nvPr userDrawn="1"/>
        </p:nvSpPr>
        <p:spPr>
          <a:xfrm>
            <a:off x="4524822" y="2"/>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sz="1800"/>
          </a:p>
        </p:txBody>
      </p:sp>
      <p:sp>
        <p:nvSpPr>
          <p:cNvPr id="9" name="Rectangle 8">
            <a:extLst>
              <a:ext uri="{FF2B5EF4-FFF2-40B4-BE49-F238E27FC236}">
                <a16:creationId xmlns:a16="http://schemas.microsoft.com/office/drawing/2014/main" id="{098896AC-194D-D844-9CB8-AABFF82644A3}"/>
              </a:ext>
            </a:extLst>
          </p:cNvPr>
          <p:cNvSpPr/>
          <p:nvPr userDrawn="1"/>
        </p:nvSpPr>
        <p:spPr>
          <a:xfrm>
            <a:off x="1" y="2"/>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bject 8">
            <a:extLst>
              <a:ext uri="{FF2B5EF4-FFF2-40B4-BE49-F238E27FC236}">
                <a16:creationId xmlns:a16="http://schemas.microsoft.com/office/drawing/2014/main" id="{F21BEA12-5F7F-904A-8C2D-D6E9299BF4F5}"/>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11" name="Picture 10" descr="Text&#10;&#10;Description automatically generated">
            <a:extLst>
              <a:ext uri="{FF2B5EF4-FFF2-40B4-BE49-F238E27FC236}">
                <a16:creationId xmlns:a16="http://schemas.microsoft.com/office/drawing/2014/main" id="{B150E9C1-F79B-EF48-9868-F66B79E4C1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104078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0" name="Rectangle 9">
            <a:extLst>
              <a:ext uri="{FF2B5EF4-FFF2-40B4-BE49-F238E27FC236}">
                <a16:creationId xmlns:a16="http://schemas.microsoft.com/office/drawing/2014/main" id="{A73A0462-D5A9-7244-9A95-E7CFDFD19696}"/>
              </a:ext>
            </a:extLst>
          </p:cNvPr>
          <p:cNvSpPr/>
          <p:nvPr userDrawn="1"/>
        </p:nvSpPr>
        <p:spPr>
          <a:xfrm>
            <a:off x="1" y="2"/>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1800"/>
          </a:p>
        </p:txBody>
      </p:sp>
      <p:sp>
        <p:nvSpPr>
          <p:cNvPr id="8" name="object 3">
            <a:extLst>
              <a:ext uri="{FF2B5EF4-FFF2-40B4-BE49-F238E27FC236}">
                <a16:creationId xmlns:a16="http://schemas.microsoft.com/office/drawing/2014/main" id="{5BCED2B4-9C62-1741-850A-BB0C9F2FF04B}"/>
              </a:ext>
            </a:extLst>
          </p:cNvPr>
          <p:cNvSpPr/>
          <p:nvPr userDrawn="1"/>
        </p:nvSpPr>
        <p:spPr>
          <a:xfrm>
            <a:off x="7937279" y="3"/>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sz="1800"/>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1" name="Rectangle 10">
            <a:extLst>
              <a:ext uri="{FF2B5EF4-FFF2-40B4-BE49-F238E27FC236}">
                <a16:creationId xmlns:a16="http://schemas.microsoft.com/office/drawing/2014/main" id="{24363E3A-D571-AB49-937F-6846F4E57CED}"/>
              </a:ext>
            </a:extLst>
          </p:cNvPr>
          <p:cNvSpPr/>
          <p:nvPr userDrawn="1"/>
        </p:nvSpPr>
        <p:spPr>
          <a:xfrm>
            <a:off x="1"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bject 3">
            <a:extLst>
              <a:ext uri="{FF2B5EF4-FFF2-40B4-BE49-F238E27FC236}">
                <a16:creationId xmlns:a16="http://schemas.microsoft.com/office/drawing/2014/main" id="{6C0AAA4A-44AF-9944-84ED-5D784BAD3C43}"/>
              </a:ext>
            </a:extLst>
          </p:cNvPr>
          <p:cNvSpPr/>
          <p:nvPr userDrawn="1"/>
        </p:nvSpPr>
        <p:spPr>
          <a:xfrm>
            <a:off x="4260714"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sz="1800"/>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sz="1800" dirty="0"/>
          </a:p>
        </p:txBody>
      </p:sp>
      <p:sp>
        <p:nvSpPr>
          <p:cNvPr id="9" name="object 7">
            <a:extLst>
              <a:ext uri="{FF2B5EF4-FFF2-40B4-BE49-F238E27FC236}">
                <a16:creationId xmlns:a16="http://schemas.microsoft.com/office/drawing/2014/main" id="{10FA886B-C26D-C044-A54D-29B866EFF6A2}"/>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userDrawn="1"/>
        </p:nvSpPr>
        <p:spPr>
          <a:xfrm>
            <a:off x="1028700" y="9228782"/>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8" name="object 3">
            <a:extLst>
              <a:ext uri="{FF2B5EF4-FFF2-40B4-BE49-F238E27FC236}">
                <a16:creationId xmlns:a16="http://schemas.microsoft.com/office/drawing/2014/main" id="{BF9809E4-D569-0942-8426-B781571A7513}"/>
              </a:ext>
            </a:extLst>
          </p:cNvPr>
          <p:cNvSpPr/>
          <p:nvPr userDrawn="1"/>
        </p:nvSpPr>
        <p:spPr>
          <a:xfrm>
            <a:off x="0" y="4"/>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sz="1800"/>
          </a:p>
        </p:txBody>
      </p:sp>
      <p:sp>
        <p:nvSpPr>
          <p:cNvPr id="12" name="Rectangle 11">
            <a:extLst>
              <a:ext uri="{FF2B5EF4-FFF2-40B4-BE49-F238E27FC236}">
                <a16:creationId xmlns:a16="http://schemas.microsoft.com/office/drawing/2014/main" id="{8262953E-7482-ED49-9393-5DC021B86151}"/>
              </a:ext>
            </a:extLst>
          </p:cNvPr>
          <p:cNvSpPr/>
          <p:nvPr userDrawn="1"/>
        </p:nvSpPr>
        <p:spPr>
          <a:xfrm>
            <a:off x="10332086" y="2"/>
            <a:ext cx="794639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userDrawn="1"/>
        </p:nvSpPr>
        <p:spPr>
          <a:xfrm>
            <a:off x="0" y="3476400"/>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sp>
        <p:nvSpPr>
          <p:cNvPr id="6" name="object 3">
            <a:extLst>
              <a:ext uri="{FF2B5EF4-FFF2-40B4-BE49-F238E27FC236}">
                <a16:creationId xmlns:a16="http://schemas.microsoft.com/office/drawing/2014/main" id="{777E45F6-F50A-FE46-B9F2-4463B0E9B4B8}"/>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sz="1800"/>
          </a:p>
        </p:txBody>
      </p:sp>
      <p:sp>
        <p:nvSpPr>
          <p:cNvPr id="9" name="object 8">
            <a:extLst>
              <a:ext uri="{FF2B5EF4-FFF2-40B4-BE49-F238E27FC236}">
                <a16:creationId xmlns:a16="http://schemas.microsoft.com/office/drawing/2014/main" id="{D49EE0DB-F39A-804B-889A-B18F8DAC1F6C}"/>
              </a:ext>
            </a:extLst>
          </p:cNvPr>
          <p:cNvSpPr/>
          <p:nvPr userDrawn="1"/>
        </p:nvSpPr>
        <p:spPr>
          <a:xfrm>
            <a:off x="103122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1" name="object 11">
            <a:extLst>
              <a:ext uri="{FF2B5EF4-FFF2-40B4-BE49-F238E27FC236}">
                <a16:creationId xmlns:a16="http://schemas.microsoft.com/office/drawing/2014/main" id="{451D5CC3-3CB4-EE45-A2B5-6B9BE08536E0}"/>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2" name="object 14">
            <a:extLst>
              <a:ext uri="{FF2B5EF4-FFF2-40B4-BE49-F238E27FC236}">
                <a16:creationId xmlns:a16="http://schemas.microsoft.com/office/drawing/2014/main" id="{E4E8A1A9-4103-BA4F-80AC-8C5AE1920607}"/>
              </a:ext>
            </a:extLst>
          </p:cNvPr>
          <p:cNvSpPr/>
          <p:nvPr userDrawn="1"/>
        </p:nvSpPr>
        <p:spPr>
          <a:xfrm>
            <a:off x="12369890"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3656128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3" name="Rectangle 2">
            <a:extLst>
              <a:ext uri="{FF2B5EF4-FFF2-40B4-BE49-F238E27FC236}">
                <a16:creationId xmlns:a16="http://schemas.microsoft.com/office/drawing/2014/main" id="{C9FF1148-F945-FF4E-AF98-D1A9453F1A8D}"/>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a:extLst>
              <a:ext uri="{FF2B5EF4-FFF2-40B4-BE49-F238E27FC236}">
                <a16:creationId xmlns:a16="http://schemas.microsoft.com/office/drawing/2014/main" id="{E8E725F9-F0BF-3748-82D7-AA1A33293DB1}"/>
              </a:ext>
            </a:extLst>
          </p:cNvPr>
          <p:cNvCxnSpPr/>
          <p:nvPr userDrawn="1"/>
        </p:nvCxnSpPr>
        <p:spPr>
          <a:xfrm>
            <a:off x="6819887"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userDrawn="1"/>
        </p:nvCxnSpPr>
        <p:spPr>
          <a:xfrm>
            <a:off x="6819887"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9" name="Rectangle 8">
            <a:extLst>
              <a:ext uri="{FF2B5EF4-FFF2-40B4-BE49-F238E27FC236}">
                <a16:creationId xmlns:a16="http://schemas.microsoft.com/office/drawing/2014/main" id="{CA04349D-453A-1040-9A20-75C086DE18C7}"/>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bject 5">
            <a:extLst>
              <a:ext uri="{FF2B5EF4-FFF2-40B4-BE49-F238E27FC236}">
                <a16:creationId xmlns:a16="http://schemas.microsoft.com/office/drawing/2014/main" id="{E2D56677-588E-824B-9308-AA5CB87AB4F2}"/>
              </a:ext>
            </a:extLst>
          </p:cNvPr>
          <p:cNvSpPr/>
          <p:nvPr userDrawn="1"/>
        </p:nvSpPr>
        <p:spPr>
          <a:xfrm>
            <a:off x="3309578" y="5425047"/>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sz="1800"/>
          </a:p>
        </p:txBody>
      </p:sp>
      <p:sp>
        <p:nvSpPr>
          <p:cNvPr id="11" name="object 8">
            <a:extLst>
              <a:ext uri="{FF2B5EF4-FFF2-40B4-BE49-F238E27FC236}">
                <a16:creationId xmlns:a16="http://schemas.microsoft.com/office/drawing/2014/main" id="{AA8CCCE5-0894-F943-978E-226894E4FA00}"/>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189118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2" name="Rectangle 1">
            <a:extLst>
              <a:ext uri="{FF2B5EF4-FFF2-40B4-BE49-F238E27FC236}">
                <a16:creationId xmlns:a16="http://schemas.microsoft.com/office/drawing/2014/main" id="{DDA891A4-40D9-7F45-810F-134BBF20B440}"/>
              </a:ext>
            </a:extLst>
          </p:cNvPr>
          <p:cNvSpPr/>
          <p:nvPr userDrawn="1"/>
        </p:nvSpPr>
        <p:spPr>
          <a:xfrm>
            <a:off x="1" y="2"/>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72ED6D7-03E1-2C40-B6D0-9A0FBED5FBAC}"/>
              </a:ext>
            </a:extLst>
          </p:cNvPr>
          <p:cNvSpPr/>
          <p:nvPr userDrawn="1"/>
        </p:nvSpPr>
        <p:spPr>
          <a:xfrm>
            <a:off x="9155013" y="5174228"/>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5030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C7F6FC-8C17-7944-97E1-591457593D14}"/>
              </a:ext>
            </a:extLst>
          </p:cNvPr>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0" name="Rectangle 9">
            <a:extLst>
              <a:ext uri="{FF2B5EF4-FFF2-40B4-BE49-F238E27FC236}">
                <a16:creationId xmlns:a16="http://schemas.microsoft.com/office/drawing/2014/main" id="{A73A0462-D5A9-7244-9A95-E7CFDFD19696}"/>
              </a:ext>
            </a:extLst>
          </p:cNvPr>
          <p:cNvSpPr/>
          <p:nvPr/>
        </p:nvSpPr>
        <p:spPr>
          <a:xfrm>
            <a:off x="1" y="2"/>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1800"/>
          </a:p>
        </p:txBody>
      </p:sp>
      <p:sp>
        <p:nvSpPr>
          <p:cNvPr id="8" name="object 3">
            <a:extLst>
              <a:ext uri="{FF2B5EF4-FFF2-40B4-BE49-F238E27FC236}">
                <a16:creationId xmlns:a16="http://schemas.microsoft.com/office/drawing/2014/main" id="{5BCED2B4-9C62-1741-850A-BB0C9F2FF04B}"/>
              </a:ext>
            </a:extLst>
          </p:cNvPr>
          <p:cNvSpPr/>
          <p:nvPr/>
        </p:nvSpPr>
        <p:spPr>
          <a:xfrm>
            <a:off x="7937279" y="3"/>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sz="1800"/>
          </a:p>
        </p:txBody>
      </p:sp>
      <p:pic>
        <p:nvPicPr>
          <p:cNvPr id="5" name="Picture 4" descr="Text&#10;&#10;Description automatically generated">
            <a:extLst>
              <a:ext uri="{FF2B5EF4-FFF2-40B4-BE49-F238E27FC236}">
                <a16:creationId xmlns:a16="http://schemas.microsoft.com/office/drawing/2014/main" id="{824AF3BA-2B73-1347-AD9B-CF9907788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6" name="object 2">
            <a:extLst>
              <a:ext uri="{FF2B5EF4-FFF2-40B4-BE49-F238E27FC236}">
                <a16:creationId xmlns:a16="http://schemas.microsoft.com/office/drawing/2014/main" id="{3ECD28EB-0F79-8747-979A-E7557DBDECF7}"/>
              </a:ext>
            </a:extLst>
          </p:cNvPr>
          <p:cNvSpPr/>
          <p:nvPr userDrawn="1"/>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9" name="Rectangle 8">
            <a:extLst>
              <a:ext uri="{FF2B5EF4-FFF2-40B4-BE49-F238E27FC236}">
                <a16:creationId xmlns:a16="http://schemas.microsoft.com/office/drawing/2014/main" id="{D6163EE6-1C89-794D-BD00-6AC836FBC555}"/>
              </a:ext>
            </a:extLst>
          </p:cNvPr>
          <p:cNvSpPr/>
          <p:nvPr userDrawn="1"/>
        </p:nvSpPr>
        <p:spPr>
          <a:xfrm>
            <a:off x="1" y="2"/>
            <a:ext cx="7936865"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1800"/>
          </a:p>
        </p:txBody>
      </p:sp>
      <p:sp>
        <p:nvSpPr>
          <p:cNvPr id="11" name="object 3">
            <a:extLst>
              <a:ext uri="{FF2B5EF4-FFF2-40B4-BE49-F238E27FC236}">
                <a16:creationId xmlns:a16="http://schemas.microsoft.com/office/drawing/2014/main" id="{6994419A-7EB6-4E49-8B48-8826EEB24F32}"/>
              </a:ext>
            </a:extLst>
          </p:cNvPr>
          <p:cNvSpPr/>
          <p:nvPr userDrawn="1"/>
        </p:nvSpPr>
        <p:spPr>
          <a:xfrm>
            <a:off x="7937279" y="3"/>
            <a:ext cx="10351135" cy="4582795"/>
          </a:xfrm>
          <a:custGeom>
            <a:avLst/>
            <a:gdLst/>
            <a:ahLst/>
            <a:cxnLst/>
            <a:rect l="l" t="t" r="r" b="b"/>
            <a:pathLst>
              <a:path w="10351135" h="4582795">
                <a:moveTo>
                  <a:pt x="10350721" y="4582329"/>
                </a:moveTo>
                <a:lnTo>
                  <a:pt x="0" y="4582329"/>
                </a:lnTo>
                <a:lnTo>
                  <a:pt x="0" y="0"/>
                </a:lnTo>
                <a:lnTo>
                  <a:pt x="10350721" y="0"/>
                </a:lnTo>
                <a:lnTo>
                  <a:pt x="10350721" y="4582329"/>
                </a:lnTo>
                <a:close/>
              </a:path>
            </a:pathLst>
          </a:custGeom>
          <a:solidFill>
            <a:srgbClr val="1D5287"/>
          </a:solidFill>
        </p:spPr>
        <p:txBody>
          <a:bodyPr wrap="square" lIns="0" tIns="0" rIns="0" bIns="0" rtlCol="0"/>
          <a:lstStyle/>
          <a:p>
            <a:endParaRPr sz="1800"/>
          </a:p>
        </p:txBody>
      </p:sp>
      <p:pic>
        <p:nvPicPr>
          <p:cNvPr id="12" name="Picture 11" descr="Text&#10;&#10;Description automatically generated">
            <a:extLst>
              <a:ext uri="{FF2B5EF4-FFF2-40B4-BE49-F238E27FC236}">
                <a16:creationId xmlns:a16="http://schemas.microsoft.com/office/drawing/2014/main" id="{733080A3-0B6D-864E-84BC-2266D602A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1423960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userDrawn="1"/>
        </p:nvSpPr>
        <p:spPr>
          <a:xfrm>
            <a:off x="8356959"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sz="1800"/>
          </a:p>
        </p:txBody>
      </p:sp>
      <p:sp>
        <p:nvSpPr>
          <p:cNvPr id="13" name="object 3">
            <a:extLst>
              <a:ext uri="{FF2B5EF4-FFF2-40B4-BE49-F238E27FC236}">
                <a16:creationId xmlns:a16="http://schemas.microsoft.com/office/drawing/2014/main" id="{D19FF99B-A493-5248-8CF2-202BE703BD7E}"/>
              </a:ext>
            </a:extLst>
          </p:cNvPr>
          <p:cNvSpPr/>
          <p:nvPr userDrawn="1"/>
        </p:nvSpPr>
        <p:spPr>
          <a:xfrm>
            <a:off x="0" y="6"/>
            <a:ext cx="8357235"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sz="1800"/>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272000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946B823C-3771-6045-A858-0BEAB3E6F1C1}"/>
              </a:ext>
            </a:extLst>
          </p:cNvPr>
          <p:cNvSpPr/>
          <p:nvPr userDrawn="1"/>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17" name="object 3">
            <a:extLst>
              <a:ext uri="{FF2B5EF4-FFF2-40B4-BE49-F238E27FC236}">
                <a16:creationId xmlns:a16="http://schemas.microsoft.com/office/drawing/2014/main" id="{000A9B5D-C738-6C4A-900D-50F5DC9092FB}"/>
              </a:ext>
            </a:extLst>
          </p:cNvPr>
          <p:cNvSpPr/>
          <p:nvPr userDrawn="1"/>
        </p:nvSpPr>
        <p:spPr>
          <a:xfrm>
            <a:off x="0" y="1028705"/>
            <a:ext cx="11007091" cy="4419600"/>
          </a:xfrm>
          <a:custGeom>
            <a:avLst/>
            <a:gdLst/>
            <a:ahLst/>
            <a:cxnLst/>
            <a:rect l="l" t="t" r="r" b="b"/>
            <a:pathLst>
              <a:path w="11007090" h="4419600">
                <a:moveTo>
                  <a:pt x="0" y="0"/>
                </a:moveTo>
                <a:lnTo>
                  <a:pt x="11006576" y="0"/>
                </a:lnTo>
                <a:lnTo>
                  <a:pt x="11006576" y="4419599"/>
                </a:lnTo>
                <a:lnTo>
                  <a:pt x="0" y="4419599"/>
                </a:lnTo>
                <a:lnTo>
                  <a:pt x="0" y="0"/>
                </a:lnTo>
                <a:close/>
              </a:path>
            </a:pathLst>
          </a:custGeom>
          <a:solidFill>
            <a:srgbClr val="0C234A"/>
          </a:solidFill>
        </p:spPr>
        <p:txBody>
          <a:bodyPr wrap="square" lIns="0" tIns="0" rIns="0" bIns="0" rtlCol="0"/>
          <a:lstStyle/>
          <a:p>
            <a:endParaRPr sz="1800"/>
          </a:p>
        </p:txBody>
      </p:sp>
      <p:sp>
        <p:nvSpPr>
          <p:cNvPr id="18" name="object 6">
            <a:extLst>
              <a:ext uri="{FF2B5EF4-FFF2-40B4-BE49-F238E27FC236}">
                <a16:creationId xmlns:a16="http://schemas.microsoft.com/office/drawing/2014/main" id="{90E298CB-7726-8742-87C3-28D77ECEC1EF}"/>
              </a:ext>
            </a:extLst>
          </p:cNvPr>
          <p:cNvSpPr/>
          <p:nvPr userDrawn="1"/>
        </p:nvSpPr>
        <p:spPr>
          <a:xfrm>
            <a:off x="1027310" y="3778087"/>
            <a:ext cx="8943975" cy="28575"/>
          </a:xfrm>
          <a:custGeom>
            <a:avLst/>
            <a:gdLst/>
            <a:ahLst/>
            <a:cxnLst/>
            <a:rect l="l" t="t" r="r" b="b"/>
            <a:pathLst>
              <a:path w="8943975" h="28575">
                <a:moveTo>
                  <a:pt x="8943974" y="28574"/>
                </a:moveTo>
                <a:lnTo>
                  <a:pt x="0" y="28574"/>
                </a:lnTo>
                <a:lnTo>
                  <a:pt x="0" y="0"/>
                </a:lnTo>
                <a:lnTo>
                  <a:pt x="8943974" y="0"/>
                </a:lnTo>
                <a:lnTo>
                  <a:pt x="8943974" y="28574"/>
                </a:lnTo>
                <a:close/>
              </a:path>
            </a:pathLst>
          </a:custGeom>
          <a:solidFill>
            <a:srgbClr val="FFFFFF"/>
          </a:solidFill>
        </p:spPr>
        <p:txBody>
          <a:bodyPr wrap="square" lIns="0" tIns="0" rIns="0" bIns="0" rtlCol="0"/>
          <a:lstStyle/>
          <a:p>
            <a:endParaRPr sz="1800"/>
          </a:p>
        </p:txBody>
      </p:sp>
      <p:pic>
        <p:nvPicPr>
          <p:cNvPr id="19" name="Picture 18" descr="Text&#10;&#10;Description automatically generated">
            <a:extLst>
              <a:ext uri="{FF2B5EF4-FFF2-40B4-BE49-F238E27FC236}">
                <a16:creationId xmlns:a16="http://schemas.microsoft.com/office/drawing/2014/main" id="{E09EE557-C637-8748-A913-FF438A153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20" name="object 8">
            <a:extLst>
              <a:ext uri="{FF2B5EF4-FFF2-40B4-BE49-F238E27FC236}">
                <a16:creationId xmlns:a16="http://schemas.microsoft.com/office/drawing/2014/main" id="{4AECB9E7-155E-354B-93D7-E3CC6326A95F}"/>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1562272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9AD0AF-FBE4-E345-A26E-6D6824B93101}"/>
              </a:ext>
            </a:extLst>
          </p:cNvPr>
          <p:cNvSpPr/>
          <p:nvPr userDrawn="1"/>
        </p:nvSpPr>
        <p:spPr>
          <a:xfrm>
            <a:off x="0" y="3476406"/>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grpSp>
        <p:nvGrpSpPr>
          <p:cNvPr id="8" name="object 3">
            <a:extLst>
              <a:ext uri="{FF2B5EF4-FFF2-40B4-BE49-F238E27FC236}">
                <a16:creationId xmlns:a16="http://schemas.microsoft.com/office/drawing/2014/main" id="{A132758F-4425-7545-AA9C-C0C03050AB3D}"/>
              </a:ext>
            </a:extLst>
          </p:cNvPr>
          <p:cNvGrpSpPr/>
          <p:nvPr userDrawn="1"/>
        </p:nvGrpSpPr>
        <p:grpSpPr>
          <a:xfrm>
            <a:off x="3038405" y="4587567"/>
            <a:ext cx="666751" cy="666750"/>
            <a:chOff x="3038404" y="4587567"/>
            <a:chExt cx="666750" cy="666750"/>
          </a:xfrm>
        </p:grpSpPr>
        <p:sp>
          <p:nvSpPr>
            <p:cNvPr id="9" name="object 4">
              <a:extLst>
                <a:ext uri="{FF2B5EF4-FFF2-40B4-BE49-F238E27FC236}">
                  <a16:creationId xmlns:a16="http://schemas.microsoft.com/office/drawing/2014/main" id="{4EE796A1-F471-8E44-83F0-03030B577D9F}"/>
                </a:ext>
              </a:extLst>
            </p:cNvPr>
            <p:cNvSpPr/>
            <p:nvPr/>
          </p:nvSpPr>
          <p:spPr>
            <a:xfrm>
              <a:off x="3038404"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10" name="object 5">
              <a:extLst>
                <a:ext uri="{FF2B5EF4-FFF2-40B4-BE49-F238E27FC236}">
                  <a16:creationId xmlns:a16="http://schemas.microsoft.com/office/drawing/2014/main" id="{FCB728D2-B0A1-4F4C-AE6A-AC0B17CC0B36}"/>
                </a:ext>
              </a:extLst>
            </p:cNvPr>
            <p:cNvSpPr/>
            <p:nvPr/>
          </p:nvSpPr>
          <p:spPr>
            <a:xfrm>
              <a:off x="3107299"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11" name="object 6">
            <a:extLst>
              <a:ext uri="{FF2B5EF4-FFF2-40B4-BE49-F238E27FC236}">
                <a16:creationId xmlns:a16="http://schemas.microsoft.com/office/drawing/2014/main" id="{C0E9ED03-362B-AE45-A9D4-80A5664B74F3}"/>
              </a:ext>
            </a:extLst>
          </p:cNvPr>
          <p:cNvGrpSpPr/>
          <p:nvPr userDrawn="1"/>
        </p:nvGrpSpPr>
        <p:grpSpPr>
          <a:xfrm>
            <a:off x="8810626" y="4587567"/>
            <a:ext cx="666751" cy="666750"/>
            <a:chOff x="8810625" y="4587567"/>
            <a:chExt cx="666750" cy="666750"/>
          </a:xfrm>
        </p:grpSpPr>
        <p:sp>
          <p:nvSpPr>
            <p:cNvPr id="12" name="object 7">
              <a:extLst>
                <a:ext uri="{FF2B5EF4-FFF2-40B4-BE49-F238E27FC236}">
                  <a16:creationId xmlns:a16="http://schemas.microsoft.com/office/drawing/2014/main" id="{6282527D-7A04-5B4F-B9DE-630BE1CE8A48}"/>
                </a:ext>
              </a:extLst>
            </p:cNvPr>
            <p:cNvSpPr/>
            <p:nvPr/>
          </p:nvSpPr>
          <p:spPr>
            <a:xfrm>
              <a:off x="8810625"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13" name="object 8">
              <a:extLst>
                <a:ext uri="{FF2B5EF4-FFF2-40B4-BE49-F238E27FC236}">
                  <a16:creationId xmlns:a16="http://schemas.microsoft.com/office/drawing/2014/main" id="{9EDC340F-5919-E243-B79D-5F0418AAD988}"/>
                </a:ext>
              </a:extLst>
            </p:cNvPr>
            <p:cNvSpPr/>
            <p:nvPr/>
          </p:nvSpPr>
          <p:spPr>
            <a:xfrm>
              <a:off x="8879520" y="4731251"/>
              <a:ext cx="528955" cy="419734"/>
            </a:xfrm>
            <a:custGeom>
              <a:avLst/>
              <a:gdLst/>
              <a:ahLst/>
              <a:cxnLst/>
              <a:rect l="l" t="t" r="r" b="b"/>
              <a:pathLst>
                <a:path w="528954"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grpSp>
        <p:nvGrpSpPr>
          <p:cNvPr id="14" name="object 9">
            <a:extLst>
              <a:ext uri="{FF2B5EF4-FFF2-40B4-BE49-F238E27FC236}">
                <a16:creationId xmlns:a16="http://schemas.microsoft.com/office/drawing/2014/main" id="{35D8E979-DA44-704A-9637-262318742B6D}"/>
              </a:ext>
            </a:extLst>
          </p:cNvPr>
          <p:cNvGrpSpPr/>
          <p:nvPr userDrawn="1"/>
        </p:nvGrpSpPr>
        <p:grpSpPr>
          <a:xfrm>
            <a:off x="14582846" y="4587567"/>
            <a:ext cx="666751" cy="666750"/>
            <a:chOff x="14582846" y="4587567"/>
            <a:chExt cx="666750" cy="666750"/>
          </a:xfrm>
        </p:grpSpPr>
        <p:sp>
          <p:nvSpPr>
            <p:cNvPr id="15" name="object 10">
              <a:extLst>
                <a:ext uri="{FF2B5EF4-FFF2-40B4-BE49-F238E27FC236}">
                  <a16:creationId xmlns:a16="http://schemas.microsoft.com/office/drawing/2014/main" id="{7192930E-74C8-0F49-B609-DA27FD6130DC}"/>
                </a:ext>
              </a:extLst>
            </p:cNvPr>
            <p:cNvSpPr/>
            <p:nvPr/>
          </p:nvSpPr>
          <p:spPr>
            <a:xfrm>
              <a:off x="14582846" y="4587567"/>
              <a:ext cx="666750" cy="666750"/>
            </a:xfrm>
            <a:custGeom>
              <a:avLst/>
              <a:gdLst/>
              <a:ahLst/>
              <a:cxnLst/>
              <a:rect l="l" t="t" r="r" b="b"/>
              <a:pathLst>
                <a:path w="666750" h="666750">
                  <a:moveTo>
                    <a:pt x="333374" y="666749"/>
                  </a:moveTo>
                  <a:lnTo>
                    <a:pt x="292563" y="664242"/>
                  </a:lnTo>
                  <a:lnTo>
                    <a:pt x="252371" y="656759"/>
                  </a:lnTo>
                  <a:lnTo>
                    <a:pt x="213397" y="644412"/>
                  </a:lnTo>
                  <a:lnTo>
                    <a:pt x="176223" y="627385"/>
                  </a:lnTo>
                  <a:lnTo>
                    <a:pt x="141412" y="605935"/>
                  </a:lnTo>
                  <a:lnTo>
                    <a:pt x="109493" y="580389"/>
                  </a:lnTo>
                  <a:lnTo>
                    <a:pt x="80942" y="551128"/>
                  </a:lnTo>
                  <a:lnTo>
                    <a:pt x="56183" y="518588"/>
                  </a:lnTo>
                  <a:lnTo>
                    <a:pt x="35595" y="483261"/>
                  </a:lnTo>
                  <a:lnTo>
                    <a:pt x="19487" y="445685"/>
                  </a:lnTo>
                  <a:lnTo>
                    <a:pt x="8100" y="406420"/>
                  </a:lnTo>
                  <a:lnTo>
                    <a:pt x="1605" y="366051"/>
                  </a:lnTo>
                  <a:lnTo>
                    <a:pt x="0" y="333374"/>
                  </a:lnTo>
                  <a:lnTo>
                    <a:pt x="100" y="325191"/>
                  </a:lnTo>
                  <a:lnTo>
                    <a:pt x="3608" y="284458"/>
                  </a:lnTo>
                  <a:lnTo>
                    <a:pt x="12075" y="244461"/>
                  </a:lnTo>
                  <a:lnTo>
                    <a:pt x="25376" y="205797"/>
                  </a:lnTo>
                  <a:lnTo>
                    <a:pt x="43310" y="169052"/>
                  </a:lnTo>
                  <a:lnTo>
                    <a:pt x="65605" y="134783"/>
                  </a:lnTo>
                  <a:lnTo>
                    <a:pt x="91927" y="103501"/>
                  </a:lnTo>
                  <a:lnTo>
                    <a:pt x="121884" y="75672"/>
                  </a:lnTo>
                  <a:lnTo>
                    <a:pt x="155022" y="51720"/>
                  </a:lnTo>
                  <a:lnTo>
                    <a:pt x="190838" y="32007"/>
                  </a:lnTo>
                  <a:lnTo>
                    <a:pt x="228798" y="16826"/>
                  </a:lnTo>
                  <a:lnTo>
                    <a:pt x="268336" y="6405"/>
                  </a:lnTo>
                  <a:lnTo>
                    <a:pt x="308852" y="902"/>
                  </a:lnTo>
                  <a:lnTo>
                    <a:pt x="333374" y="0"/>
                  </a:lnTo>
                  <a:lnTo>
                    <a:pt x="341558" y="100"/>
                  </a:lnTo>
                  <a:lnTo>
                    <a:pt x="382291" y="3608"/>
                  </a:lnTo>
                  <a:lnTo>
                    <a:pt x="422287" y="12075"/>
                  </a:lnTo>
                  <a:lnTo>
                    <a:pt x="460951" y="25376"/>
                  </a:lnTo>
                  <a:lnTo>
                    <a:pt x="497697" y="43310"/>
                  </a:lnTo>
                  <a:lnTo>
                    <a:pt x="531966" y="65605"/>
                  </a:lnTo>
                  <a:lnTo>
                    <a:pt x="563248" y="91927"/>
                  </a:lnTo>
                  <a:lnTo>
                    <a:pt x="591077" y="121884"/>
                  </a:lnTo>
                  <a:lnTo>
                    <a:pt x="615029" y="155022"/>
                  </a:lnTo>
                  <a:lnTo>
                    <a:pt x="634742" y="190838"/>
                  </a:lnTo>
                  <a:lnTo>
                    <a:pt x="649923" y="228798"/>
                  </a:lnTo>
                  <a:lnTo>
                    <a:pt x="660344" y="268336"/>
                  </a:lnTo>
                  <a:lnTo>
                    <a:pt x="665846" y="308852"/>
                  </a:lnTo>
                  <a:lnTo>
                    <a:pt x="666749" y="333374"/>
                  </a:lnTo>
                  <a:lnTo>
                    <a:pt x="666649" y="341558"/>
                  </a:lnTo>
                  <a:lnTo>
                    <a:pt x="663141" y="382291"/>
                  </a:lnTo>
                  <a:lnTo>
                    <a:pt x="654674" y="422287"/>
                  </a:lnTo>
                  <a:lnTo>
                    <a:pt x="641373" y="460951"/>
                  </a:lnTo>
                  <a:lnTo>
                    <a:pt x="623439" y="497697"/>
                  </a:lnTo>
                  <a:lnTo>
                    <a:pt x="601144" y="531966"/>
                  </a:lnTo>
                  <a:lnTo>
                    <a:pt x="574822" y="563248"/>
                  </a:lnTo>
                  <a:lnTo>
                    <a:pt x="544865" y="591077"/>
                  </a:lnTo>
                  <a:lnTo>
                    <a:pt x="511727" y="615029"/>
                  </a:lnTo>
                  <a:lnTo>
                    <a:pt x="475911" y="634742"/>
                  </a:lnTo>
                  <a:lnTo>
                    <a:pt x="437950" y="649923"/>
                  </a:lnTo>
                  <a:lnTo>
                    <a:pt x="398413" y="660344"/>
                  </a:lnTo>
                  <a:lnTo>
                    <a:pt x="357897" y="665846"/>
                  </a:lnTo>
                  <a:lnTo>
                    <a:pt x="333374" y="666749"/>
                  </a:lnTo>
                  <a:close/>
                </a:path>
              </a:pathLst>
            </a:custGeom>
            <a:solidFill>
              <a:srgbClr val="AB0420"/>
            </a:solidFill>
          </p:spPr>
          <p:txBody>
            <a:bodyPr wrap="square" lIns="0" tIns="0" rIns="0" bIns="0" rtlCol="0"/>
            <a:lstStyle/>
            <a:p>
              <a:endParaRPr sz="1800"/>
            </a:p>
          </p:txBody>
        </p:sp>
        <p:sp>
          <p:nvSpPr>
            <p:cNvPr id="21" name="object 11">
              <a:extLst>
                <a:ext uri="{FF2B5EF4-FFF2-40B4-BE49-F238E27FC236}">
                  <a16:creationId xmlns:a16="http://schemas.microsoft.com/office/drawing/2014/main" id="{953E29BB-3C73-4F43-A743-516D6718F5B0}"/>
                </a:ext>
              </a:extLst>
            </p:cNvPr>
            <p:cNvSpPr/>
            <p:nvPr/>
          </p:nvSpPr>
          <p:spPr>
            <a:xfrm>
              <a:off x="14651741" y="4731251"/>
              <a:ext cx="528955" cy="419734"/>
            </a:xfrm>
            <a:custGeom>
              <a:avLst/>
              <a:gdLst/>
              <a:ahLst/>
              <a:cxnLst/>
              <a:rect l="l" t="t" r="r" b="b"/>
              <a:pathLst>
                <a:path w="528955" h="419735">
                  <a:moveTo>
                    <a:pt x="181802" y="419585"/>
                  </a:moveTo>
                  <a:lnTo>
                    <a:pt x="0" y="237796"/>
                  </a:lnTo>
                  <a:lnTo>
                    <a:pt x="72435" y="165353"/>
                  </a:lnTo>
                  <a:lnTo>
                    <a:pt x="181802" y="274700"/>
                  </a:lnTo>
                  <a:lnTo>
                    <a:pt x="456477" y="0"/>
                  </a:lnTo>
                  <a:lnTo>
                    <a:pt x="528939" y="72429"/>
                  </a:lnTo>
                  <a:lnTo>
                    <a:pt x="181802" y="419585"/>
                  </a:lnTo>
                  <a:close/>
                </a:path>
              </a:pathLst>
            </a:custGeom>
            <a:solidFill>
              <a:srgbClr val="FFFFFF"/>
            </a:solidFill>
          </p:spPr>
          <p:txBody>
            <a:bodyPr wrap="square" lIns="0" tIns="0" rIns="0" bIns="0" rtlCol="0"/>
            <a:lstStyle/>
            <a:p>
              <a:endParaRPr sz="1800"/>
            </a:p>
          </p:txBody>
        </p:sp>
      </p:grpSp>
      <p:sp>
        <p:nvSpPr>
          <p:cNvPr id="22" name="object 12">
            <a:extLst>
              <a:ext uri="{FF2B5EF4-FFF2-40B4-BE49-F238E27FC236}">
                <a16:creationId xmlns:a16="http://schemas.microsoft.com/office/drawing/2014/main" id="{2638A373-060A-9944-AAC5-0F63BB888D45}"/>
              </a:ext>
            </a:extLst>
          </p:cNvPr>
          <p:cNvSpPr/>
          <p:nvPr userDrawn="1"/>
        </p:nvSpPr>
        <p:spPr>
          <a:xfrm>
            <a:off x="0" y="7"/>
            <a:ext cx="18288000" cy="3476625"/>
          </a:xfrm>
          <a:custGeom>
            <a:avLst/>
            <a:gdLst/>
            <a:ahLst/>
            <a:cxnLst/>
            <a:rect l="l" t="t" r="r" b="b"/>
            <a:pathLst>
              <a:path w="18288000" h="3476625">
                <a:moveTo>
                  <a:pt x="18287998" y="3476398"/>
                </a:moveTo>
                <a:lnTo>
                  <a:pt x="0" y="3476398"/>
                </a:lnTo>
                <a:lnTo>
                  <a:pt x="0" y="0"/>
                </a:lnTo>
                <a:lnTo>
                  <a:pt x="18287998" y="0"/>
                </a:lnTo>
                <a:lnTo>
                  <a:pt x="18287998" y="3476398"/>
                </a:lnTo>
                <a:close/>
              </a:path>
            </a:pathLst>
          </a:custGeom>
          <a:solidFill>
            <a:srgbClr val="0C234A"/>
          </a:solidFill>
        </p:spPr>
        <p:txBody>
          <a:bodyPr wrap="square" lIns="0" tIns="0" rIns="0" bIns="0" rtlCol="0"/>
          <a:lstStyle/>
          <a:p>
            <a:endParaRPr sz="1800"/>
          </a:p>
        </p:txBody>
      </p:sp>
      <p:sp>
        <p:nvSpPr>
          <p:cNvPr id="23" name="object 15">
            <a:extLst>
              <a:ext uri="{FF2B5EF4-FFF2-40B4-BE49-F238E27FC236}">
                <a16:creationId xmlns:a16="http://schemas.microsoft.com/office/drawing/2014/main" id="{E23A0DA2-3DD8-2B4E-B329-78C066EE20B4}"/>
              </a:ext>
            </a:extLst>
          </p:cNvPr>
          <p:cNvSpPr/>
          <p:nvPr userDrawn="1"/>
        </p:nvSpPr>
        <p:spPr>
          <a:xfrm>
            <a:off x="3993650"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24" name="object 16">
            <a:extLst>
              <a:ext uri="{FF2B5EF4-FFF2-40B4-BE49-F238E27FC236}">
                <a16:creationId xmlns:a16="http://schemas.microsoft.com/office/drawing/2014/main" id="{ACF01AE1-8375-6D49-87BF-2EB8449048FE}"/>
              </a:ext>
            </a:extLst>
          </p:cNvPr>
          <p:cNvSpPr/>
          <p:nvPr userDrawn="1"/>
        </p:nvSpPr>
        <p:spPr>
          <a:xfrm>
            <a:off x="9772874" y="4906180"/>
            <a:ext cx="4524375" cy="28575"/>
          </a:xfrm>
          <a:custGeom>
            <a:avLst/>
            <a:gdLst/>
            <a:ahLst/>
            <a:cxnLst/>
            <a:rect l="l" t="t" r="r" b="b"/>
            <a:pathLst>
              <a:path w="4524375" h="28575">
                <a:moveTo>
                  <a:pt x="4524374" y="28574"/>
                </a:moveTo>
                <a:lnTo>
                  <a:pt x="0" y="28574"/>
                </a:lnTo>
                <a:lnTo>
                  <a:pt x="0" y="0"/>
                </a:lnTo>
                <a:lnTo>
                  <a:pt x="4524374" y="0"/>
                </a:lnTo>
                <a:lnTo>
                  <a:pt x="4524374" y="28574"/>
                </a:lnTo>
                <a:close/>
              </a:path>
            </a:pathLst>
          </a:custGeom>
          <a:solidFill>
            <a:srgbClr val="0C234A"/>
          </a:solidFill>
        </p:spPr>
        <p:txBody>
          <a:bodyPr wrap="square" lIns="0" tIns="0" rIns="0" bIns="0" rtlCol="0"/>
          <a:lstStyle/>
          <a:p>
            <a:endParaRPr sz="1800"/>
          </a:p>
        </p:txBody>
      </p:sp>
      <p:sp>
        <p:nvSpPr>
          <p:cNvPr id="25" name="object 17">
            <a:extLst>
              <a:ext uri="{FF2B5EF4-FFF2-40B4-BE49-F238E27FC236}">
                <a16:creationId xmlns:a16="http://schemas.microsoft.com/office/drawing/2014/main" id="{F6AC63CF-ED64-3C48-A8F8-E5A12C28CB82}"/>
              </a:ext>
            </a:extLst>
          </p:cNvPr>
          <p:cNvSpPr/>
          <p:nvPr userDrawn="1"/>
        </p:nvSpPr>
        <p:spPr>
          <a:xfrm>
            <a:off x="1" y="4906180"/>
            <a:ext cx="2746375" cy="28575"/>
          </a:xfrm>
          <a:custGeom>
            <a:avLst/>
            <a:gdLst/>
            <a:ahLst/>
            <a:cxnLst/>
            <a:rect l="l" t="t" r="r" b="b"/>
            <a:pathLst>
              <a:path w="2746375" h="28575">
                <a:moveTo>
                  <a:pt x="0" y="0"/>
                </a:moveTo>
                <a:lnTo>
                  <a:pt x="2745802" y="0"/>
                </a:lnTo>
                <a:lnTo>
                  <a:pt x="2745802" y="28574"/>
                </a:lnTo>
                <a:lnTo>
                  <a:pt x="0" y="28574"/>
                </a:lnTo>
                <a:lnTo>
                  <a:pt x="0" y="0"/>
                </a:lnTo>
                <a:close/>
              </a:path>
            </a:pathLst>
          </a:custGeom>
          <a:solidFill>
            <a:srgbClr val="0C234A"/>
          </a:solidFill>
        </p:spPr>
        <p:txBody>
          <a:bodyPr wrap="square" lIns="0" tIns="0" rIns="0" bIns="0" rtlCol="0"/>
          <a:lstStyle/>
          <a:p>
            <a:endParaRPr sz="1800"/>
          </a:p>
        </p:txBody>
      </p:sp>
      <p:sp>
        <p:nvSpPr>
          <p:cNvPr id="26" name="object 18">
            <a:extLst>
              <a:ext uri="{FF2B5EF4-FFF2-40B4-BE49-F238E27FC236}">
                <a16:creationId xmlns:a16="http://schemas.microsoft.com/office/drawing/2014/main" id="{627688F9-A97E-2E45-845E-D660F6710D04}"/>
              </a:ext>
            </a:extLst>
          </p:cNvPr>
          <p:cNvSpPr/>
          <p:nvPr userDrawn="1"/>
        </p:nvSpPr>
        <p:spPr>
          <a:xfrm>
            <a:off x="15545095" y="4906180"/>
            <a:ext cx="2743200" cy="28575"/>
          </a:xfrm>
          <a:custGeom>
            <a:avLst/>
            <a:gdLst/>
            <a:ahLst/>
            <a:cxnLst/>
            <a:rect l="l" t="t" r="r" b="b"/>
            <a:pathLst>
              <a:path w="2743200" h="28575">
                <a:moveTo>
                  <a:pt x="2742904" y="28574"/>
                </a:moveTo>
                <a:lnTo>
                  <a:pt x="0" y="28574"/>
                </a:lnTo>
                <a:lnTo>
                  <a:pt x="0" y="0"/>
                </a:lnTo>
                <a:lnTo>
                  <a:pt x="2742904" y="0"/>
                </a:lnTo>
                <a:lnTo>
                  <a:pt x="2742904" y="28574"/>
                </a:lnTo>
                <a:close/>
              </a:path>
            </a:pathLst>
          </a:custGeom>
          <a:solidFill>
            <a:srgbClr val="0C234A"/>
          </a:solidFill>
        </p:spPr>
        <p:txBody>
          <a:bodyPr wrap="square" lIns="0" tIns="0" rIns="0" bIns="0" rtlCol="0"/>
          <a:lstStyle/>
          <a:p>
            <a:endParaRPr sz="1800"/>
          </a:p>
        </p:txBody>
      </p:sp>
      <p:sp>
        <p:nvSpPr>
          <p:cNvPr id="27" name="object 8">
            <a:extLst>
              <a:ext uri="{FF2B5EF4-FFF2-40B4-BE49-F238E27FC236}">
                <a16:creationId xmlns:a16="http://schemas.microsoft.com/office/drawing/2014/main" id="{CF98B535-BC65-2A46-BF33-96B9095827FB}"/>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374405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_Title Only">
    <p:bg>
      <p:bgPr>
        <a:solidFill>
          <a:schemeClr val="bg1"/>
        </a:solidFill>
        <a:effectLst/>
      </p:bgPr>
    </p:bg>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C9AB780C-9DEC-6640-95BC-9202E9FA9A6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D5287"/>
          </a:solidFill>
        </p:spPr>
        <p:txBody>
          <a:bodyPr wrap="square" lIns="0" tIns="0" rIns="0" bIns="0" rtlCol="0"/>
          <a:lstStyle/>
          <a:p>
            <a:endParaRPr sz="1800"/>
          </a:p>
        </p:txBody>
      </p:sp>
      <p:sp>
        <p:nvSpPr>
          <p:cNvPr id="31" name="object 3">
            <a:extLst>
              <a:ext uri="{FF2B5EF4-FFF2-40B4-BE49-F238E27FC236}">
                <a16:creationId xmlns:a16="http://schemas.microsoft.com/office/drawing/2014/main" id="{A583057E-1627-9240-84E7-0B987F4FC3D9}"/>
              </a:ext>
            </a:extLst>
          </p:cNvPr>
          <p:cNvSpPr/>
          <p:nvPr userDrawn="1"/>
        </p:nvSpPr>
        <p:spPr>
          <a:xfrm>
            <a:off x="4524822" y="2"/>
            <a:ext cx="13763625" cy="2529205"/>
          </a:xfrm>
          <a:custGeom>
            <a:avLst/>
            <a:gdLst/>
            <a:ahLst/>
            <a:cxnLst/>
            <a:rect l="l" t="t" r="r" b="b"/>
            <a:pathLst>
              <a:path w="13763625" h="2529205">
                <a:moveTo>
                  <a:pt x="13763177" y="2528640"/>
                </a:moveTo>
                <a:lnTo>
                  <a:pt x="0" y="2528640"/>
                </a:lnTo>
                <a:lnTo>
                  <a:pt x="0" y="0"/>
                </a:lnTo>
                <a:lnTo>
                  <a:pt x="13763177" y="0"/>
                </a:lnTo>
                <a:lnTo>
                  <a:pt x="13763177" y="2528640"/>
                </a:lnTo>
                <a:close/>
              </a:path>
            </a:pathLst>
          </a:custGeom>
          <a:solidFill>
            <a:srgbClr val="0C234A"/>
          </a:solidFill>
        </p:spPr>
        <p:txBody>
          <a:bodyPr wrap="square" lIns="0" tIns="0" rIns="0" bIns="0" rtlCol="0"/>
          <a:lstStyle/>
          <a:p>
            <a:endParaRPr sz="1800"/>
          </a:p>
        </p:txBody>
      </p:sp>
      <p:sp>
        <p:nvSpPr>
          <p:cNvPr id="2" name="Rectangle 1">
            <a:extLst>
              <a:ext uri="{FF2B5EF4-FFF2-40B4-BE49-F238E27FC236}">
                <a16:creationId xmlns:a16="http://schemas.microsoft.com/office/drawing/2014/main" id="{ACAE0A01-F7E8-C549-A4ED-323A8B314E76}"/>
              </a:ext>
            </a:extLst>
          </p:cNvPr>
          <p:cNvSpPr/>
          <p:nvPr userDrawn="1"/>
        </p:nvSpPr>
        <p:spPr>
          <a:xfrm>
            <a:off x="1" y="2"/>
            <a:ext cx="472440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object 8">
            <a:extLst>
              <a:ext uri="{FF2B5EF4-FFF2-40B4-BE49-F238E27FC236}">
                <a16:creationId xmlns:a16="http://schemas.microsoft.com/office/drawing/2014/main" id="{DC6F6AB5-0D8A-D64C-8F1E-344A0A81C731}"/>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34" name="Picture 33" descr="Text&#10;&#10;Description automatically generated">
            <a:extLst>
              <a:ext uri="{FF2B5EF4-FFF2-40B4-BE49-F238E27FC236}">
                <a16:creationId xmlns:a16="http://schemas.microsoft.com/office/drawing/2014/main" id="{0C7BAFFB-B8E2-2047-BAA8-1EB16ACC12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25459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3EE0907E-A8AC-4847-8321-82CCBB044145}"/>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1" name="Rectangle 10">
            <a:extLst>
              <a:ext uri="{FF2B5EF4-FFF2-40B4-BE49-F238E27FC236}">
                <a16:creationId xmlns:a16="http://schemas.microsoft.com/office/drawing/2014/main" id="{24363E3A-D571-AB49-937F-6846F4E57CED}"/>
              </a:ext>
            </a:extLst>
          </p:cNvPr>
          <p:cNvSpPr/>
          <p:nvPr/>
        </p:nvSpPr>
        <p:spPr>
          <a:xfrm>
            <a:off x="1"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bject 3">
            <a:extLst>
              <a:ext uri="{FF2B5EF4-FFF2-40B4-BE49-F238E27FC236}">
                <a16:creationId xmlns:a16="http://schemas.microsoft.com/office/drawing/2014/main" id="{6C0AAA4A-44AF-9944-84ED-5D784BAD3C43}"/>
              </a:ext>
            </a:extLst>
          </p:cNvPr>
          <p:cNvSpPr/>
          <p:nvPr/>
        </p:nvSpPr>
        <p:spPr>
          <a:xfrm>
            <a:off x="4260714"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sz="1800"/>
          </a:p>
        </p:txBody>
      </p:sp>
      <p:pic>
        <p:nvPicPr>
          <p:cNvPr id="5" name="Picture 4" descr="Text&#10;&#10;Description automatically generated">
            <a:extLst>
              <a:ext uri="{FF2B5EF4-FFF2-40B4-BE49-F238E27FC236}">
                <a16:creationId xmlns:a16="http://schemas.microsoft.com/office/drawing/2014/main" id="{8A6F8AB2-0573-A04E-91E0-8DC43EDEA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6" name="object 2">
            <a:extLst>
              <a:ext uri="{FF2B5EF4-FFF2-40B4-BE49-F238E27FC236}">
                <a16:creationId xmlns:a16="http://schemas.microsoft.com/office/drawing/2014/main" id="{924A8C80-5124-004E-872E-26C3D570BD3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7" name="Rectangle 6">
            <a:extLst>
              <a:ext uri="{FF2B5EF4-FFF2-40B4-BE49-F238E27FC236}">
                <a16:creationId xmlns:a16="http://schemas.microsoft.com/office/drawing/2014/main" id="{6311FE06-B9F2-F34D-8614-5B2981614BF0}"/>
              </a:ext>
            </a:extLst>
          </p:cNvPr>
          <p:cNvSpPr/>
          <p:nvPr userDrawn="1"/>
        </p:nvSpPr>
        <p:spPr>
          <a:xfrm>
            <a:off x="1" y="0"/>
            <a:ext cx="42607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bject 3">
            <a:extLst>
              <a:ext uri="{FF2B5EF4-FFF2-40B4-BE49-F238E27FC236}">
                <a16:creationId xmlns:a16="http://schemas.microsoft.com/office/drawing/2014/main" id="{FA8297E2-E885-774F-A472-C438097E4798}"/>
              </a:ext>
            </a:extLst>
          </p:cNvPr>
          <p:cNvSpPr/>
          <p:nvPr userDrawn="1"/>
        </p:nvSpPr>
        <p:spPr>
          <a:xfrm>
            <a:off x="4260714" y="1028700"/>
            <a:ext cx="13001625" cy="1447800"/>
          </a:xfrm>
          <a:custGeom>
            <a:avLst/>
            <a:gdLst/>
            <a:ahLst/>
            <a:cxnLst/>
            <a:rect l="l" t="t" r="r" b="b"/>
            <a:pathLst>
              <a:path w="13001625" h="1447800">
                <a:moveTo>
                  <a:pt x="13001623" y="1447799"/>
                </a:moveTo>
                <a:lnTo>
                  <a:pt x="0" y="1447799"/>
                </a:lnTo>
                <a:lnTo>
                  <a:pt x="0" y="0"/>
                </a:lnTo>
                <a:lnTo>
                  <a:pt x="13001623" y="0"/>
                </a:lnTo>
                <a:lnTo>
                  <a:pt x="13001623" y="1447799"/>
                </a:lnTo>
                <a:close/>
              </a:path>
            </a:pathLst>
          </a:custGeom>
          <a:solidFill>
            <a:srgbClr val="1D5287"/>
          </a:solidFill>
        </p:spPr>
        <p:txBody>
          <a:bodyPr wrap="square" lIns="0" tIns="0" rIns="0" bIns="0" rtlCol="0"/>
          <a:lstStyle/>
          <a:p>
            <a:endParaRPr sz="1800"/>
          </a:p>
        </p:txBody>
      </p:sp>
      <p:pic>
        <p:nvPicPr>
          <p:cNvPr id="12" name="Picture 11" descr="Text&#10;&#10;Description automatically generated">
            <a:extLst>
              <a:ext uri="{FF2B5EF4-FFF2-40B4-BE49-F238E27FC236}">
                <a16:creationId xmlns:a16="http://schemas.microsoft.com/office/drawing/2014/main" id="{D3789C7D-FD8A-5547-A5B3-EA68D5CC49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362544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19AF54F-075F-FF46-8772-069185BE6901}"/>
              </a:ext>
            </a:extLst>
          </p:cNvPr>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sz="1800" dirty="0"/>
          </a:p>
        </p:txBody>
      </p:sp>
      <p:sp>
        <p:nvSpPr>
          <p:cNvPr id="9" name="object 7">
            <a:extLst>
              <a:ext uri="{FF2B5EF4-FFF2-40B4-BE49-F238E27FC236}">
                <a16:creationId xmlns:a16="http://schemas.microsoft.com/office/drawing/2014/main" id="{10FA886B-C26D-C044-A54D-29B866EFF6A2}"/>
              </a:ext>
            </a:extLst>
          </p:cNvPr>
          <p:cNvSpPr txBox="1"/>
          <p:nvPr/>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0" name="object 9">
            <a:extLst>
              <a:ext uri="{FF2B5EF4-FFF2-40B4-BE49-F238E27FC236}">
                <a16:creationId xmlns:a16="http://schemas.microsoft.com/office/drawing/2014/main" id="{694AE4D5-3051-0F4C-A2AA-E27913D06382}"/>
              </a:ext>
            </a:extLst>
          </p:cNvPr>
          <p:cNvSpPr/>
          <p:nvPr/>
        </p:nvSpPr>
        <p:spPr>
          <a:xfrm>
            <a:off x="1028700" y="9228782"/>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8" name="object 3">
            <a:extLst>
              <a:ext uri="{FF2B5EF4-FFF2-40B4-BE49-F238E27FC236}">
                <a16:creationId xmlns:a16="http://schemas.microsoft.com/office/drawing/2014/main" id="{BF9809E4-D569-0942-8426-B781571A7513}"/>
              </a:ext>
            </a:extLst>
          </p:cNvPr>
          <p:cNvSpPr/>
          <p:nvPr/>
        </p:nvSpPr>
        <p:spPr>
          <a:xfrm>
            <a:off x="0" y="4"/>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sz="1800"/>
          </a:p>
        </p:txBody>
      </p:sp>
      <p:sp>
        <p:nvSpPr>
          <p:cNvPr id="12" name="Rectangle 11">
            <a:extLst>
              <a:ext uri="{FF2B5EF4-FFF2-40B4-BE49-F238E27FC236}">
                <a16:creationId xmlns:a16="http://schemas.microsoft.com/office/drawing/2014/main" id="{8262953E-7482-ED49-9393-5DC021B86151}"/>
              </a:ext>
            </a:extLst>
          </p:cNvPr>
          <p:cNvSpPr/>
          <p:nvPr/>
        </p:nvSpPr>
        <p:spPr>
          <a:xfrm>
            <a:off x="10332086" y="2"/>
            <a:ext cx="794639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bject 2">
            <a:extLst>
              <a:ext uri="{FF2B5EF4-FFF2-40B4-BE49-F238E27FC236}">
                <a16:creationId xmlns:a16="http://schemas.microsoft.com/office/drawing/2014/main" id="{187AB533-37DA-3345-AFEB-DD582EB9E546}"/>
              </a:ext>
            </a:extLst>
          </p:cNvPr>
          <p:cNvSpPr/>
          <p:nvPr userDrawn="1"/>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endParaRPr sz="1800" dirty="0"/>
          </a:p>
        </p:txBody>
      </p:sp>
      <p:sp>
        <p:nvSpPr>
          <p:cNvPr id="13" name="object 7">
            <a:extLst>
              <a:ext uri="{FF2B5EF4-FFF2-40B4-BE49-F238E27FC236}">
                <a16:creationId xmlns:a16="http://schemas.microsoft.com/office/drawing/2014/main" id="{F9230B3D-3D5A-094D-A994-BA7DCCDE8ABA}"/>
              </a:ext>
            </a:extLst>
          </p:cNvPr>
          <p:cNvSpPr txBox="1"/>
          <p:nvPr userDrawn="1"/>
        </p:nvSpPr>
        <p:spPr>
          <a:xfrm>
            <a:off x="1016000" y="9413147"/>
            <a:ext cx="2559685" cy="299720"/>
          </a:xfrm>
          <a:prstGeom prst="rect">
            <a:avLst/>
          </a:prstGeom>
        </p:spPr>
        <p:txBody>
          <a:bodyPr vert="horz" wrap="square" lIns="0" tIns="12700" rIns="0" bIns="0" rtlCol="0">
            <a:noAutofit/>
          </a:bodyPr>
          <a:lstStyle/>
          <a:p>
            <a:pPr marL="12700">
              <a:lnSpc>
                <a:spcPct val="100000"/>
              </a:lnSpc>
              <a:spcBef>
                <a:spcPts val="100"/>
              </a:spcBef>
            </a:pPr>
            <a:r>
              <a:rPr sz="1800" spc="-30" dirty="0">
                <a:solidFill>
                  <a:srgbClr val="0C234B"/>
                </a:solidFill>
                <a:latin typeface="Calibri" panose="020F0502020204030204" pitchFamily="34" charset="0"/>
                <a:cs typeface="Calibri" panose="020F0502020204030204" pitchFamily="34" charset="0"/>
              </a:rPr>
              <a:t>The</a:t>
            </a:r>
            <a:r>
              <a:rPr sz="1800" spc="-75" dirty="0">
                <a:solidFill>
                  <a:srgbClr val="0C234B"/>
                </a:solidFill>
                <a:latin typeface="Calibri" panose="020F0502020204030204" pitchFamily="34" charset="0"/>
                <a:cs typeface="Calibri" panose="020F0502020204030204" pitchFamily="34" charset="0"/>
              </a:rPr>
              <a:t> </a:t>
            </a:r>
            <a:r>
              <a:rPr sz="1800" spc="-10" dirty="0">
                <a:solidFill>
                  <a:srgbClr val="0C234B"/>
                </a:solidFill>
                <a:latin typeface="Calibri" panose="020F0502020204030204" pitchFamily="34" charset="0"/>
                <a:cs typeface="Calibri" panose="020F0502020204030204" pitchFamily="34" charset="0"/>
              </a:rPr>
              <a:t>University</a:t>
            </a:r>
            <a:r>
              <a:rPr sz="1800" spc="-70" dirty="0">
                <a:solidFill>
                  <a:srgbClr val="0C234B"/>
                </a:solidFill>
                <a:latin typeface="Calibri" panose="020F0502020204030204" pitchFamily="34" charset="0"/>
                <a:cs typeface="Calibri" panose="020F0502020204030204" pitchFamily="34" charset="0"/>
              </a:rPr>
              <a:t> </a:t>
            </a:r>
            <a:r>
              <a:rPr sz="1800" spc="75" dirty="0">
                <a:solidFill>
                  <a:srgbClr val="0C234B"/>
                </a:solidFill>
                <a:latin typeface="Calibri" panose="020F0502020204030204" pitchFamily="34" charset="0"/>
                <a:cs typeface="Calibri" panose="020F0502020204030204" pitchFamily="34" charset="0"/>
              </a:rPr>
              <a:t>of</a:t>
            </a:r>
            <a:r>
              <a:rPr sz="1800" spc="-70" dirty="0">
                <a:solidFill>
                  <a:srgbClr val="0C234B"/>
                </a:solidFill>
                <a:latin typeface="Calibri" panose="020F0502020204030204" pitchFamily="34" charset="0"/>
                <a:cs typeface="Calibri" panose="020F0502020204030204" pitchFamily="34" charset="0"/>
              </a:rPr>
              <a:t> </a:t>
            </a:r>
            <a:r>
              <a:rPr sz="1800" dirty="0">
                <a:solidFill>
                  <a:srgbClr val="0C234B"/>
                </a:solidFill>
                <a:latin typeface="Calibri" panose="020F0502020204030204" pitchFamily="34" charset="0"/>
                <a:cs typeface="Calibri" panose="020F0502020204030204" pitchFamily="34" charset="0"/>
              </a:rPr>
              <a:t>Arizona</a:t>
            </a:r>
          </a:p>
        </p:txBody>
      </p:sp>
      <p:sp>
        <p:nvSpPr>
          <p:cNvPr id="14" name="object 9">
            <a:extLst>
              <a:ext uri="{FF2B5EF4-FFF2-40B4-BE49-F238E27FC236}">
                <a16:creationId xmlns:a16="http://schemas.microsoft.com/office/drawing/2014/main" id="{712A1C3F-65CC-214B-AFA4-ABC6F6C21954}"/>
              </a:ext>
            </a:extLst>
          </p:cNvPr>
          <p:cNvSpPr/>
          <p:nvPr userDrawn="1"/>
        </p:nvSpPr>
        <p:spPr>
          <a:xfrm>
            <a:off x="1028700" y="9228782"/>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15" name="object 3">
            <a:extLst>
              <a:ext uri="{FF2B5EF4-FFF2-40B4-BE49-F238E27FC236}">
                <a16:creationId xmlns:a16="http://schemas.microsoft.com/office/drawing/2014/main" id="{09A1CFA1-4487-484B-8B4B-250A30DFFC48}"/>
              </a:ext>
            </a:extLst>
          </p:cNvPr>
          <p:cNvSpPr/>
          <p:nvPr userDrawn="1"/>
        </p:nvSpPr>
        <p:spPr>
          <a:xfrm>
            <a:off x="0" y="4"/>
            <a:ext cx="10332085" cy="4582795"/>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sz="1800"/>
          </a:p>
        </p:txBody>
      </p:sp>
      <p:sp>
        <p:nvSpPr>
          <p:cNvPr id="16" name="Rectangle 15">
            <a:extLst>
              <a:ext uri="{FF2B5EF4-FFF2-40B4-BE49-F238E27FC236}">
                <a16:creationId xmlns:a16="http://schemas.microsoft.com/office/drawing/2014/main" id="{8600C04F-60A7-E945-9CC1-D45002FB6362}"/>
              </a:ext>
            </a:extLst>
          </p:cNvPr>
          <p:cNvSpPr/>
          <p:nvPr userDrawn="1"/>
        </p:nvSpPr>
        <p:spPr>
          <a:xfrm>
            <a:off x="10332086" y="2"/>
            <a:ext cx="7946391" cy="10286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1894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8B2CC98-4E6B-CE45-B796-C62A1890F4F1}"/>
              </a:ext>
            </a:extLst>
          </p:cNvPr>
          <p:cNvSpPr/>
          <p:nvPr/>
        </p:nvSpPr>
        <p:spPr>
          <a:xfrm>
            <a:off x="0" y="3476400"/>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sp>
        <p:nvSpPr>
          <p:cNvPr id="6" name="object 3">
            <a:extLst>
              <a:ext uri="{FF2B5EF4-FFF2-40B4-BE49-F238E27FC236}">
                <a16:creationId xmlns:a16="http://schemas.microsoft.com/office/drawing/2014/main" id="{777E45F6-F50A-FE46-B9F2-4463B0E9B4B8}"/>
              </a:ext>
            </a:extLst>
          </p:cNvPr>
          <p:cNvSpPr/>
          <p:nvPr/>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sz="1800"/>
          </a:p>
        </p:txBody>
      </p:sp>
      <p:sp>
        <p:nvSpPr>
          <p:cNvPr id="9" name="object 8">
            <a:extLst>
              <a:ext uri="{FF2B5EF4-FFF2-40B4-BE49-F238E27FC236}">
                <a16:creationId xmlns:a16="http://schemas.microsoft.com/office/drawing/2014/main" id="{D49EE0DB-F39A-804B-889A-B18F8DAC1F6C}"/>
              </a:ext>
            </a:extLst>
          </p:cNvPr>
          <p:cNvSpPr/>
          <p:nvPr/>
        </p:nvSpPr>
        <p:spPr>
          <a:xfrm>
            <a:off x="103122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1" name="object 11">
            <a:extLst>
              <a:ext uri="{FF2B5EF4-FFF2-40B4-BE49-F238E27FC236}">
                <a16:creationId xmlns:a16="http://schemas.microsoft.com/office/drawing/2014/main" id="{451D5CC3-3CB4-EE45-A2B5-6B9BE08536E0}"/>
              </a:ext>
            </a:extLst>
          </p:cNvPr>
          <p:cNvSpPr/>
          <p:nvPr/>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2" name="object 14">
            <a:extLst>
              <a:ext uri="{FF2B5EF4-FFF2-40B4-BE49-F238E27FC236}">
                <a16:creationId xmlns:a16="http://schemas.microsoft.com/office/drawing/2014/main" id="{E4E8A1A9-4103-BA4F-80AC-8C5AE1920607}"/>
              </a:ext>
            </a:extLst>
          </p:cNvPr>
          <p:cNvSpPr/>
          <p:nvPr/>
        </p:nvSpPr>
        <p:spPr>
          <a:xfrm>
            <a:off x="12369890"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pic>
        <p:nvPicPr>
          <p:cNvPr id="7" name="Picture 6" descr="Text&#10;&#10;Description automatically generated">
            <a:extLst>
              <a:ext uri="{FF2B5EF4-FFF2-40B4-BE49-F238E27FC236}">
                <a16:creationId xmlns:a16="http://schemas.microsoft.com/office/drawing/2014/main" id="{B1156059-1B3B-424B-BCA2-2CE246C9E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2">
            <a:extLst>
              <a:ext uri="{FF2B5EF4-FFF2-40B4-BE49-F238E27FC236}">
                <a16:creationId xmlns:a16="http://schemas.microsoft.com/office/drawing/2014/main" id="{44A73784-3A6C-B741-BF0B-CA2263B0E23F}"/>
              </a:ext>
            </a:extLst>
          </p:cNvPr>
          <p:cNvSpPr/>
          <p:nvPr userDrawn="1"/>
        </p:nvSpPr>
        <p:spPr>
          <a:xfrm>
            <a:off x="0" y="3476400"/>
            <a:ext cx="18288000" cy="6811009"/>
          </a:xfrm>
          <a:custGeom>
            <a:avLst/>
            <a:gdLst/>
            <a:ahLst/>
            <a:cxnLst/>
            <a:rect l="l" t="t" r="r" b="b"/>
            <a:pathLst>
              <a:path w="18288000" h="6811009">
                <a:moveTo>
                  <a:pt x="0" y="6810600"/>
                </a:moveTo>
                <a:lnTo>
                  <a:pt x="18287998" y="6810600"/>
                </a:lnTo>
                <a:lnTo>
                  <a:pt x="18287998" y="0"/>
                </a:lnTo>
                <a:lnTo>
                  <a:pt x="0" y="0"/>
                </a:lnTo>
                <a:lnTo>
                  <a:pt x="0" y="6810600"/>
                </a:lnTo>
                <a:close/>
              </a:path>
            </a:pathLst>
          </a:custGeom>
          <a:solidFill>
            <a:srgbClr val="E2E9EB"/>
          </a:solidFill>
        </p:spPr>
        <p:txBody>
          <a:bodyPr wrap="square" lIns="0" tIns="0" rIns="0" bIns="0" rtlCol="0"/>
          <a:lstStyle/>
          <a:p>
            <a:endParaRPr sz="1800"/>
          </a:p>
        </p:txBody>
      </p:sp>
      <p:sp>
        <p:nvSpPr>
          <p:cNvPr id="10" name="object 3">
            <a:extLst>
              <a:ext uri="{FF2B5EF4-FFF2-40B4-BE49-F238E27FC236}">
                <a16:creationId xmlns:a16="http://schemas.microsoft.com/office/drawing/2014/main" id="{08140409-F891-1C46-8D04-F454BC4B148B}"/>
              </a:ext>
            </a:extLst>
          </p:cNvPr>
          <p:cNvSpPr/>
          <p:nvPr userDrawn="1"/>
        </p:nvSpPr>
        <p:spPr>
          <a:xfrm>
            <a:off x="0" y="0"/>
            <a:ext cx="18288000" cy="3476625"/>
          </a:xfrm>
          <a:custGeom>
            <a:avLst/>
            <a:gdLst/>
            <a:ahLst/>
            <a:cxnLst/>
            <a:rect l="l" t="t" r="r" b="b"/>
            <a:pathLst>
              <a:path w="18288000" h="3476625">
                <a:moveTo>
                  <a:pt x="0" y="0"/>
                </a:moveTo>
                <a:lnTo>
                  <a:pt x="18287999" y="0"/>
                </a:lnTo>
                <a:lnTo>
                  <a:pt x="18287999" y="3476398"/>
                </a:lnTo>
                <a:lnTo>
                  <a:pt x="0" y="3476398"/>
                </a:lnTo>
                <a:lnTo>
                  <a:pt x="0" y="0"/>
                </a:lnTo>
                <a:close/>
              </a:path>
            </a:pathLst>
          </a:custGeom>
          <a:solidFill>
            <a:srgbClr val="0C234A"/>
          </a:solidFill>
        </p:spPr>
        <p:txBody>
          <a:bodyPr wrap="square" lIns="0" tIns="0" rIns="0" bIns="0" rtlCol="0"/>
          <a:lstStyle/>
          <a:p>
            <a:endParaRPr sz="1800"/>
          </a:p>
        </p:txBody>
      </p:sp>
      <p:sp>
        <p:nvSpPr>
          <p:cNvPr id="13" name="object 8">
            <a:extLst>
              <a:ext uri="{FF2B5EF4-FFF2-40B4-BE49-F238E27FC236}">
                <a16:creationId xmlns:a16="http://schemas.microsoft.com/office/drawing/2014/main" id="{0FA04447-C68B-5549-8797-C53D029DA86B}"/>
              </a:ext>
            </a:extLst>
          </p:cNvPr>
          <p:cNvSpPr/>
          <p:nvPr userDrawn="1"/>
        </p:nvSpPr>
        <p:spPr>
          <a:xfrm>
            <a:off x="103122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4" name="object 11">
            <a:extLst>
              <a:ext uri="{FF2B5EF4-FFF2-40B4-BE49-F238E27FC236}">
                <a16:creationId xmlns:a16="http://schemas.microsoft.com/office/drawing/2014/main" id="{DEABB5FC-CE4A-584E-B9C9-E75A8CAB7FC1}"/>
              </a:ext>
            </a:extLst>
          </p:cNvPr>
          <p:cNvSpPr/>
          <p:nvPr userDrawn="1"/>
        </p:nvSpPr>
        <p:spPr>
          <a:xfrm>
            <a:off x="6701848"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sp>
        <p:nvSpPr>
          <p:cNvPr id="15" name="object 14">
            <a:extLst>
              <a:ext uri="{FF2B5EF4-FFF2-40B4-BE49-F238E27FC236}">
                <a16:creationId xmlns:a16="http://schemas.microsoft.com/office/drawing/2014/main" id="{65E1F3E4-F716-6F48-BF5A-ECB48B37C63C}"/>
              </a:ext>
            </a:extLst>
          </p:cNvPr>
          <p:cNvSpPr/>
          <p:nvPr userDrawn="1"/>
        </p:nvSpPr>
        <p:spPr>
          <a:xfrm>
            <a:off x="12369890" y="5844599"/>
            <a:ext cx="4886325" cy="28575"/>
          </a:xfrm>
          <a:custGeom>
            <a:avLst/>
            <a:gdLst/>
            <a:ahLst/>
            <a:cxnLst/>
            <a:rect l="l" t="t" r="r" b="b"/>
            <a:pathLst>
              <a:path w="4886325" h="28575">
                <a:moveTo>
                  <a:pt x="4886324" y="0"/>
                </a:moveTo>
                <a:lnTo>
                  <a:pt x="4886324" y="28574"/>
                </a:lnTo>
                <a:lnTo>
                  <a:pt x="0" y="28574"/>
                </a:lnTo>
                <a:lnTo>
                  <a:pt x="0" y="0"/>
                </a:lnTo>
                <a:lnTo>
                  <a:pt x="4886324" y="0"/>
                </a:lnTo>
                <a:close/>
              </a:path>
            </a:pathLst>
          </a:custGeom>
          <a:solidFill>
            <a:srgbClr val="AB0420"/>
          </a:solidFill>
        </p:spPr>
        <p:txBody>
          <a:bodyPr wrap="square" lIns="0" tIns="0" rIns="0" bIns="0" rtlCol="0"/>
          <a:lstStyle/>
          <a:p>
            <a:endParaRPr sz="1800"/>
          </a:p>
        </p:txBody>
      </p:sp>
      <p:pic>
        <p:nvPicPr>
          <p:cNvPr id="16" name="Picture 15" descr="Text&#10;&#10;Description automatically generated">
            <a:extLst>
              <a:ext uri="{FF2B5EF4-FFF2-40B4-BE49-F238E27FC236}">
                <a16:creationId xmlns:a16="http://schemas.microsoft.com/office/drawing/2014/main" id="{029FD5AB-3709-0248-8B3C-6FF37F48F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20855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3" name="Rectangle 2">
            <a:extLst>
              <a:ext uri="{FF2B5EF4-FFF2-40B4-BE49-F238E27FC236}">
                <a16:creationId xmlns:a16="http://schemas.microsoft.com/office/drawing/2014/main" id="{C9FF1148-F945-FF4E-AF98-D1A9453F1A8D}"/>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a:extLst>
              <a:ext uri="{FF2B5EF4-FFF2-40B4-BE49-F238E27FC236}">
                <a16:creationId xmlns:a16="http://schemas.microsoft.com/office/drawing/2014/main" id="{E8E725F9-F0BF-3748-82D7-AA1A33293DB1}"/>
              </a:ext>
            </a:extLst>
          </p:cNvPr>
          <p:cNvCxnSpPr/>
          <p:nvPr/>
        </p:nvCxnSpPr>
        <p:spPr>
          <a:xfrm>
            <a:off x="6819887"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2DD1479-CDD6-7443-A552-3D37B0549836}"/>
              </a:ext>
            </a:extLst>
          </p:cNvPr>
          <p:cNvCxnSpPr/>
          <p:nvPr/>
        </p:nvCxnSpPr>
        <p:spPr>
          <a:xfrm>
            <a:off x="6819887"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8">
            <a:extLst>
              <a:ext uri="{FF2B5EF4-FFF2-40B4-BE49-F238E27FC236}">
                <a16:creationId xmlns:a16="http://schemas.microsoft.com/office/drawing/2014/main" id="{37E17C6B-141D-A547-BBCD-82A962DE0EBF}"/>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
        <p:nvSpPr>
          <p:cNvPr id="9" name="object 2">
            <a:extLst>
              <a:ext uri="{FF2B5EF4-FFF2-40B4-BE49-F238E27FC236}">
                <a16:creationId xmlns:a16="http://schemas.microsoft.com/office/drawing/2014/main" id="{ADAD76C5-A92A-0044-A602-C4A517AE0D52}"/>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0" name="Rectangle 9">
            <a:extLst>
              <a:ext uri="{FF2B5EF4-FFF2-40B4-BE49-F238E27FC236}">
                <a16:creationId xmlns:a16="http://schemas.microsoft.com/office/drawing/2014/main" id="{BC294926-39EA-C742-BE99-DA70411F02FE}"/>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3AC1AD98-7AC6-7D41-A44A-16E754267BB9}"/>
              </a:ext>
            </a:extLst>
          </p:cNvPr>
          <p:cNvCxnSpPr/>
          <p:nvPr userDrawn="1"/>
        </p:nvCxnSpPr>
        <p:spPr>
          <a:xfrm>
            <a:off x="6819887" y="17907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F8F1FE7-9C27-D642-80CE-B56E0330C33B}"/>
              </a:ext>
            </a:extLst>
          </p:cNvPr>
          <p:cNvCxnSpPr/>
          <p:nvPr userDrawn="1"/>
        </p:nvCxnSpPr>
        <p:spPr>
          <a:xfrm>
            <a:off x="6819887" y="7848600"/>
            <a:ext cx="4648200" cy="0"/>
          </a:xfrm>
          <a:prstGeom prst="line">
            <a:avLst/>
          </a:prstGeom>
          <a:ln>
            <a:solidFill>
              <a:srgbClr val="AB0520"/>
            </a:solidFill>
          </a:ln>
        </p:spPr>
        <p:style>
          <a:lnRef idx="1">
            <a:schemeClr val="accent2"/>
          </a:lnRef>
          <a:fillRef idx="0">
            <a:schemeClr val="accent2"/>
          </a:fillRef>
          <a:effectRef idx="0">
            <a:schemeClr val="accent2"/>
          </a:effectRef>
          <a:fontRef idx="minor">
            <a:schemeClr val="tx1"/>
          </a:fontRef>
        </p:style>
      </p:cxnSp>
      <p:pic>
        <p:nvPicPr>
          <p:cNvPr id="13" name="Picture 12" descr="Text&#10;&#10;Description automatically generated">
            <a:extLst>
              <a:ext uri="{FF2B5EF4-FFF2-40B4-BE49-F238E27FC236}">
                <a16:creationId xmlns:a16="http://schemas.microsoft.com/office/drawing/2014/main" id="{7DE4D85A-4E83-CA4B-BEDE-B4638E2EE3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14" name="object 8">
            <a:extLst>
              <a:ext uri="{FF2B5EF4-FFF2-40B4-BE49-F238E27FC236}">
                <a16:creationId xmlns:a16="http://schemas.microsoft.com/office/drawing/2014/main" id="{3F7E210B-03E6-4C46-AA7F-420B8F02418E}"/>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285824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Title Only">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61C8C43-05BB-2545-BED7-D5DCD21D48B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9" name="Rectangle 8">
            <a:extLst>
              <a:ext uri="{FF2B5EF4-FFF2-40B4-BE49-F238E27FC236}">
                <a16:creationId xmlns:a16="http://schemas.microsoft.com/office/drawing/2014/main" id="{CA04349D-453A-1040-9A20-75C086DE18C7}"/>
              </a:ext>
            </a:extLst>
          </p:cNvPr>
          <p:cNvSpPr/>
          <p:nvPr/>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bject 5">
            <a:extLst>
              <a:ext uri="{FF2B5EF4-FFF2-40B4-BE49-F238E27FC236}">
                <a16:creationId xmlns:a16="http://schemas.microsoft.com/office/drawing/2014/main" id="{E2D56677-588E-824B-9308-AA5CB87AB4F2}"/>
              </a:ext>
            </a:extLst>
          </p:cNvPr>
          <p:cNvSpPr/>
          <p:nvPr/>
        </p:nvSpPr>
        <p:spPr>
          <a:xfrm>
            <a:off x="3309578" y="5425047"/>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sz="1800"/>
          </a:p>
        </p:txBody>
      </p:sp>
      <p:sp>
        <p:nvSpPr>
          <p:cNvPr id="11" name="object 8">
            <a:extLst>
              <a:ext uri="{FF2B5EF4-FFF2-40B4-BE49-F238E27FC236}">
                <a16:creationId xmlns:a16="http://schemas.microsoft.com/office/drawing/2014/main" id="{AA8CCCE5-0894-F943-978E-226894E4FA00}"/>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12" name="Picture 11" descr="Text&#10;&#10;Description automatically generated">
            <a:extLst>
              <a:ext uri="{FF2B5EF4-FFF2-40B4-BE49-F238E27FC236}">
                <a16:creationId xmlns:a16="http://schemas.microsoft.com/office/drawing/2014/main" id="{3E063D55-A0C0-FF41-9EB8-00FAD7EE6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2">
            <a:extLst>
              <a:ext uri="{FF2B5EF4-FFF2-40B4-BE49-F238E27FC236}">
                <a16:creationId xmlns:a16="http://schemas.microsoft.com/office/drawing/2014/main" id="{A8E06A3A-DD23-044C-AC42-058D4D7FF1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13" name="Rectangle 12">
            <a:extLst>
              <a:ext uri="{FF2B5EF4-FFF2-40B4-BE49-F238E27FC236}">
                <a16:creationId xmlns:a16="http://schemas.microsoft.com/office/drawing/2014/main" id="{09216D4A-9389-9048-8349-A9B36CDC6D08}"/>
              </a:ext>
            </a:extLst>
          </p:cNvPr>
          <p:cNvSpPr/>
          <p:nvPr userDrawn="1"/>
        </p:nvSpPr>
        <p:spPr>
          <a:xfrm>
            <a:off x="0" y="0"/>
            <a:ext cx="18288000" cy="10287000"/>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bject 5">
            <a:extLst>
              <a:ext uri="{FF2B5EF4-FFF2-40B4-BE49-F238E27FC236}">
                <a16:creationId xmlns:a16="http://schemas.microsoft.com/office/drawing/2014/main" id="{F62117A2-B7DD-3B49-8DF2-75EE5034E5CC}"/>
              </a:ext>
            </a:extLst>
          </p:cNvPr>
          <p:cNvSpPr/>
          <p:nvPr userDrawn="1"/>
        </p:nvSpPr>
        <p:spPr>
          <a:xfrm>
            <a:off x="3309578" y="5425047"/>
            <a:ext cx="11668125" cy="28575"/>
          </a:xfrm>
          <a:custGeom>
            <a:avLst/>
            <a:gdLst/>
            <a:ahLst/>
            <a:cxnLst/>
            <a:rect l="l" t="t" r="r" b="b"/>
            <a:pathLst>
              <a:path w="11668125" h="28575">
                <a:moveTo>
                  <a:pt x="11668124" y="28574"/>
                </a:moveTo>
                <a:lnTo>
                  <a:pt x="0" y="28574"/>
                </a:lnTo>
                <a:lnTo>
                  <a:pt x="0" y="0"/>
                </a:lnTo>
                <a:lnTo>
                  <a:pt x="11668124" y="0"/>
                </a:lnTo>
                <a:lnTo>
                  <a:pt x="11668124" y="28574"/>
                </a:lnTo>
                <a:close/>
              </a:path>
            </a:pathLst>
          </a:custGeom>
          <a:solidFill>
            <a:srgbClr val="AB0520"/>
          </a:solidFill>
        </p:spPr>
        <p:txBody>
          <a:bodyPr wrap="square" lIns="0" tIns="0" rIns="0" bIns="0" rtlCol="0"/>
          <a:lstStyle/>
          <a:p>
            <a:endParaRPr sz="1800"/>
          </a:p>
        </p:txBody>
      </p:sp>
      <p:sp>
        <p:nvSpPr>
          <p:cNvPr id="15" name="object 8">
            <a:extLst>
              <a:ext uri="{FF2B5EF4-FFF2-40B4-BE49-F238E27FC236}">
                <a16:creationId xmlns:a16="http://schemas.microsoft.com/office/drawing/2014/main" id="{58DCC711-3911-EE47-A597-2AAA6DFDADEA}"/>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16" name="Picture 15" descr="Text&#10;&#10;Description automatically generated">
            <a:extLst>
              <a:ext uri="{FF2B5EF4-FFF2-40B4-BE49-F238E27FC236}">
                <a16:creationId xmlns:a16="http://schemas.microsoft.com/office/drawing/2014/main" id="{953EE16E-B2F4-9847-80DC-F038C61DCE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246502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3E409DA-CD52-F741-8526-F7F630F0B62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2" name="Rectangle 1">
            <a:extLst>
              <a:ext uri="{FF2B5EF4-FFF2-40B4-BE49-F238E27FC236}">
                <a16:creationId xmlns:a16="http://schemas.microsoft.com/office/drawing/2014/main" id="{DDA891A4-40D9-7F45-810F-134BBF20B440}"/>
              </a:ext>
            </a:extLst>
          </p:cNvPr>
          <p:cNvSpPr/>
          <p:nvPr/>
        </p:nvSpPr>
        <p:spPr>
          <a:xfrm>
            <a:off x="1" y="2"/>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72ED6D7-03E1-2C40-B6D0-9A0FBED5FBAC}"/>
              </a:ext>
            </a:extLst>
          </p:cNvPr>
          <p:cNvSpPr/>
          <p:nvPr/>
        </p:nvSpPr>
        <p:spPr>
          <a:xfrm>
            <a:off x="9155013" y="5174228"/>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bject 2">
            <a:extLst>
              <a:ext uri="{FF2B5EF4-FFF2-40B4-BE49-F238E27FC236}">
                <a16:creationId xmlns:a16="http://schemas.microsoft.com/office/drawing/2014/main" id="{2090BEFC-6F70-674A-BDBB-2C42F98F027D}"/>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A"/>
          </a:solidFill>
        </p:spPr>
        <p:txBody>
          <a:bodyPr wrap="square" lIns="0" tIns="0" rIns="0" bIns="0" rtlCol="0"/>
          <a:lstStyle/>
          <a:p>
            <a:endParaRPr sz="1800"/>
          </a:p>
        </p:txBody>
      </p:sp>
      <p:sp>
        <p:nvSpPr>
          <p:cNvPr id="6" name="Rectangle 5">
            <a:extLst>
              <a:ext uri="{FF2B5EF4-FFF2-40B4-BE49-F238E27FC236}">
                <a16:creationId xmlns:a16="http://schemas.microsoft.com/office/drawing/2014/main" id="{ABA74B01-00DD-7F40-A2B5-EA6D4282CD05}"/>
              </a:ext>
            </a:extLst>
          </p:cNvPr>
          <p:cNvSpPr/>
          <p:nvPr userDrawn="1"/>
        </p:nvSpPr>
        <p:spPr>
          <a:xfrm>
            <a:off x="1" y="2"/>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71723D4-1ECA-5A47-819D-DBE7B590E338}"/>
              </a:ext>
            </a:extLst>
          </p:cNvPr>
          <p:cNvSpPr/>
          <p:nvPr userDrawn="1"/>
        </p:nvSpPr>
        <p:spPr>
          <a:xfrm>
            <a:off x="9155013" y="5174228"/>
            <a:ext cx="9138495" cy="519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9419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E430B63-AFB7-A543-B723-9AAF01940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8" name="object 2">
            <a:extLst>
              <a:ext uri="{FF2B5EF4-FFF2-40B4-BE49-F238E27FC236}">
                <a16:creationId xmlns:a16="http://schemas.microsoft.com/office/drawing/2014/main" id="{E1840B04-E4C9-354A-A57D-D7064A7C0C77}"/>
              </a:ext>
            </a:extLst>
          </p:cNvPr>
          <p:cNvSpPr/>
          <p:nvPr/>
        </p:nvSpPr>
        <p:spPr>
          <a:xfrm>
            <a:off x="8356959"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sz="1800"/>
          </a:p>
        </p:txBody>
      </p:sp>
      <p:sp>
        <p:nvSpPr>
          <p:cNvPr id="13" name="object 3">
            <a:extLst>
              <a:ext uri="{FF2B5EF4-FFF2-40B4-BE49-F238E27FC236}">
                <a16:creationId xmlns:a16="http://schemas.microsoft.com/office/drawing/2014/main" id="{D19FF99B-A493-5248-8CF2-202BE703BD7E}"/>
              </a:ext>
            </a:extLst>
          </p:cNvPr>
          <p:cNvSpPr/>
          <p:nvPr/>
        </p:nvSpPr>
        <p:spPr>
          <a:xfrm>
            <a:off x="0" y="6"/>
            <a:ext cx="8357235"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sz="1800"/>
          </a:p>
        </p:txBody>
      </p:sp>
      <p:pic>
        <p:nvPicPr>
          <p:cNvPr id="14" name="Picture 13" descr="Text&#10;&#10;Description automatically generated">
            <a:extLst>
              <a:ext uri="{FF2B5EF4-FFF2-40B4-BE49-F238E27FC236}">
                <a16:creationId xmlns:a16="http://schemas.microsoft.com/office/drawing/2014/main" id="{936A6381-C2DC-124E-9ECD-9D7CAEEC1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15" name="object 8">
            <a:extLst>
              <a:ext uri="{FF2B5EF4-FFF2-40B4-BE49-F238E27FC236}">
                <a16:creationId xmlns:a16="http://schemas.microsoft.com/office/drawing/2014/main" id="{95227E6B-C38B-E24F-A2EE-A75404B2F520}"/>
              </a:ext>
            </a:extLst>
          </p:cNvPr>
          <p:cNvSpPr/>
          <p:nvPr/>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pic>
        <p:nvPicPr>
          <p:cNvPr id="7" name="Picture 6" descr="Text&#10;&#10;Description automatically generated">
            <a:extLst>
              <a:ext uri="{FF2B5EF4-FFF2-40B4-BE49-F238E27FC236}">
                <a16:creationId xmlns:a16="http://schemas.microsoft.com/office/drawing/2014/main" id="{0906695D-65B3-FC43-A08D-C6D6BE7775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9" name="object 2">
            <a:extLst>
              <a:ext uri="{FF2B5EF4-FFF2-40B4-BE49-F238E27FC236}">
                <a16:creationId xmlns:a16="http://schemas.microsoft.com/office/drawing/2014/main" id="{B08C790B-6510-3F47-9AC2-E90D28EE7B5B}"/>
              </a:ext>
            </a:extLst>
          </p:cNvPr>
          <p:cNvSpPr/>
          <p:nvPr userDrawn="1"/>
        </p:nvSpPr>
        <p:spPr>
          <a:xfrm>
            <a:off x="8356959" y="5"/>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1D5287"/>
          </a:solidFill>
        </p:spPr>
        <p:txBody>
          <a:bodyPr wrap="square" lIns="0" tIns="0" rIns="0" bIns="0" rtlCol="0"/>
          <a:lstStyle/>
          <a:p>
            <a:endParaRPr sz="1800"/>
          </a:p>
        </p:txBody>
      </p:sp>
      <p:sp>
        <p:nvSpPr>
          <p:cNvPr id="10" name="object 3">
            <a:extLst>
              <a:ext uri="{FF2B5EF4-FFF2-40B4-BE49-F238E27FC236}">
                <a16:creationId xmlns:a16="http://schemas.microsoft.com/office/drawing/2014/main" id="{BFB7F85A-39B9-0942-8C2D-B3106E4C176B}"/>
              </a:ext>
            </a:extLst>
          </p:cNvPr>
          <p:cNvSpPr/>
          <p:nvPr userDrawn="1"/>
        </p:nvSpPr>
        <p:spPr>
          <a:xfrm>
            <a:off x="0" y="6"/>
            <a:ext cx="8357235" cy="10287000"/>
          </a:xfrm>
          <a:custGeom>
            <a:avLst/>
            <a:gdLst/>
            <a:ahLst/>
            <a:cxnLst/>
            <a:rect l="l" t="t" r="r" b="b"/>
            <a:pathLst>
              <a:path w="8357234" h="10287000">
                <a:moveTo>
                  <a:pt x="0" y="10286993"/>
                </a:moveTo>
                <a:lnTo>
                  <a:pt x="0" y="0"/>
                </a:lnTo>
                <a:lnTo>
                  <a:pt x="8356958" y="0"/>
                </a:lnTo>
                <a:lnTo>
                  <a:pt x="8356958" y="10286993"/>
                </a:lnTo>
                <a:lnTo>
                  <a:pt x="0" y="10286993"/>
                </a:lnTo>
                <a:close/>
              </a:path>
            </a:pathLst>
          </a:custGeom>
          <a:solidFill>
            <a:srgbClr val="0C234A"/>
          </a:solidFill>
        </p:spPr>
        <p:txBody>
          <a:bodyPr wrap="square" lIns="0" tIns="0" rIns="0" bIns="0" rtlCol="0"/>
          <a:lstStyle/>
          <a:p>
            <a:endParaRPr sz="1800"/>
          </a:p>
        </p:txBody>
      </p:sp>
      <p:pic>
        <p:nvPicPr>
          <p:cNvPr id="11" name="Picture 10" descr="Text&#10;&#10;Description automatically generated">
            <a:extLst>
              <a:ext uri="{FF2B5EF4-FFF2-40B4-BE49-F238E27FC236}">
                <a16:creationId xmlns:a16="http://schemas.microsoft.com/office/drawing/2014/main" id="{412D66E2-0782-8549-9A5B-E72C59542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
        <p:nvSpPr>
          <p:cNvPr id="12" name="object 8">
            <a:extLst>
              <a:ext uri="{FF2B5EF4-FFF2-40B4-BE49-F238E27FC236}">
                <a16:creationId xmlns:a16="http://schemas.microsoft.com/office/drawing/2014/main" id="{8D35E50F-0968-0F4F-A352-2A8A713D8400}"/>
              </a:ext>
            </a:extLst>
          </p:cNvPr>
          <p:cNvSpPr/>
          <p:nvPr userDrawn="1"/>
        </p:nvSpPr>
        <p:spPr>
          <a:xfrm>
            <a:off x="6299613" y="9670322"/>
            <a:ext cx="6134100" cy="826988"/>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800"/>
          </a:p>
        </p:txBody>
      </p:sp>
    </p:spTree>
    <p:extLst>
      <p:ext uri="{BB962C8B-B14F-4D97-AF65-F5344CB8AC3E}">
        <p14:creationId xmlns:p14="http://schemas.microsoft.com/office/powerpoint/2010/main" val="30477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9192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2" r:id="rId13"/>
    <p:sldLayoutId id="2147483663" r:id="rId14"/>
    <p:sldLayoutId id="2147483661" r:id="rId15"/>
    <p:sldLayoutId id="2147483666" r:id="rId16"/>
    <p:sldLayoutId id="2147483664" r:id="rId17"/>
    <p:sldLayoutId id="2147483670" r:id="rId18"/>
    <p:sldLayoutId id="2147483667" r:id="rId19"/>
    <p:sldLayoutId id="2147483668" r:id="rId20"/>
    <p:sldLayoutId id="2147483669" r:id="rId21"/>
    <p:sldLayoutId id="2147483671" r:id="rId22"/>
    <p:sldLayoutId id="2147483672" r:id="rId23"/>
  </p:sldLayoutIdLst>
  <p:hf hdr="0" ftr="0" dt="0"/>
  <p:txStyles>
    <p:titleStyle>
      <a:lvl1pPr eaLnBrk="1" hangingPunct="1">
        <a:defRPr b="0" i="0">
          <a:latin typeface="Calibri" panose="020F0502020204030204" pitchFamily="34" charset="0"/>
          <a:ea typeface="+mj-ea"/>
          <a:cs typeface="Calibri" panose="020F0502020204030204" pitchFamily="34" charset="0"/>
        </a:defRPr>
      </a:lvl1pPr>
    </p:titleStyle>
    <p:bodyStyle>
      <a:lvl1pPr marL="0" eaLnBrk="1" hangingPunct="1">
        <a:defRPr b="0" i="0">
          <a:latin typeface="Calibri" panose="020F0502020204030204" pitchFamily="34" charset="0"/>
          <a:ea typeface="+mn-ea"/>
          <a:cs typeface="Calibri" panose="020F050202020403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hyperlink" Target="https://academicadmin.arizona.edu/student-fees" TargetMode="External"/><Relationship Id="rId4" Type="http://schemas.openxmlformats.org/officeDocument/2006/relationships/hyperlink" Target="https://academicadmin.arizona.edu/student-services-fe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academicadmin.arizona.edu/progress-reports-and-par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hyperlink" Target="https://policy.arizona.edu/business-and-finance/catering-and-food-service-policy#:~:text=A%20Master%20Agreement%20must%20be,for%20retail%20sale%20on%20camp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azauditor.gov/reports-publications/state-agencies-universities/regents-boardarizona-state-university-northern" TargetMode="External"/><Relationship Id="rId5" Type="http://schemas.openxmlformats.org/officeDocument/2006/relationships/hyperlink" Target="https://www.bizneworleans.com/audit-finds-several-issues-with-louisiana-state-university-system/" TargetMode="External"/><Relationship Id="rId4" Type="http://schemas.openxmlformats.org/officeDocument/2006/relationships/hyperlink" Target="https://www.kuer.org/politics-government/2022-02-03/whats-my-fee-again-auditor-say-utah-college-charges-lack-accountabilit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38"/>
            <a:ext cx="15201900" cy="3033712"/>
          </a:xfrm>
          <a:prstGeom prst="rect">
            <a:avLst/>
          </a:prstGeom>
        </p:spPr>
        <p:txBody>
          <a:bodyPr vert="horz" wrap="square" lIns="0" tIns="1653154" rIns="0" bIns="0" rtlCol="0">
            <a:noAutofit/>
          </a:bodyPr>
          <a:lstStyle/>
          <a:p>
            <a:pPr algn="ctr">
              <a:lnSpc>
                <a:spcPts val="10580"/>
              </a:lnSpc>
              <a:spcBef>
                <a:spcPts val="6634"/>
              </a:spcBef>
            </a:pPr>
            <a:r>
              <a:rPr lang="en-US" sz="10150" dirty="0">
                <a:solidFill>
                  <a:srgbClr val="FFFFFF"/>
                </a:solidFill>
              </a:rPr>
              <a:t>Student Services Fees</a:t>
            </a:r>
            <a:endParaRPr sz="10150" dirty="0"/>
          </a:p>
        </p:txBody>
      </p:sp>
      <p:sp>
        <p:nvSpPr>
          <p:cNvPr id="6" name="object 6"/>
          <p:cNvSpPr txBox="1">
            <a:spLocks noGrp="1"/>
          </p:cNvSpPr>
          <p:nvPr>
            <p:ph type="title" idx="4294967295"/>
          </p:nvPr>
        </p:nvSpPr>
        <p:spPr>
          <a:xfrm>
            <a:off x="4899025" y="6211888"/>
            <a:ext cx="8489950" cy="482600"/>
          </a:xfrm>
          <a:prstGeom prst="rect">
            <a:avLst/>
          </a:prstGeom>
        </p:spPr>
        <p:txBody>
          <a:bodyPr vert="horz" wrap="square" lIns="0" tIns="12700" rIns="0" bIns="0" rtlCol="0">
            <a:noAutofit/>
          </a:bodyPr>
          <a:lstStyle/>
          <a:p>
            <a:pPr marL="12700" algn="ctr">
              <a:spcBef>
                <a:spcPts val="100"/>
              </a:spcBef>
              <a:tabLst>
                <a:tab pos="1715135" algn="l"/>
                <a:tab pos="2174240" algn="l"/>
                <a:tab pos="4725670" algn="l"/>
              </a:tabLst>
            </a:pPr>
            <a:r>
              <a:rPr lang="en-US" sz="3000" dirty="0">
                <a:solidFill>
                  <a:schemeClr val="bg1"/>
                </a:solidFill>
              </a:rPr>
              <a:t>THE UNIVERSITY OF ARIZONA – Office of the Provost</a:t>
            </a:r>
            <a:br>
              <a:rPr lang="en-US" sz="3000" dirty="0">
                <a:solidFill>
                  <a:schemeClr val="bg1"/>
                </a:solidFill>
              </a:rPr>
            </a:br>
            <a:endParaRPr sz="30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952500"/>
            <a:ext cx="5105400" cy="7543800"/>
          </a:xfrm>
          <a:prstGeom prst="rect">
            <a:avLst/>
          </a:prstGeom>
        </p:spPr>
        <p:txBody>
          <a:bodyPr vert="horz" wrap="square" lIns="0" tIns="133985" rIns="0" bIns="0" rtlCol="0">
            <a:noAutofit/>
          </a:bodyPr>
          <a:lstStyle/>
          <a:p>
            <a:pPr marR="5080" algn="r">
              <a:spcBef>
                <a:spcPts val="1055"/>
              </a:spcBef>
            </a:pPr>
            <a:r>
              <a:rPr lang="en-US" sz="7200" dirty="0">
                <a:solidFill>
                  <a:schemeClr val="bg1"/>
                </a:solidFill>
              </a:rPr>
              <a:t> </a:t>
            </a:r>
            <a:r>
              <a:rPr lang="en-US" sz="6600" dirty="0">
                <a:solidFill>
                  <a:schemeClr val="bg1"/>
                </a:solidFill>
              </a:rPr>
              <a:t>Next Steps, continued</a:t>
            </a:r>
            <a:endParaRPr sz="6600" dirty="0">
              <a:solidFill>
                <a:schemeClr val="bg1"/>
              </a:solidFill>
            </a:endParaRPr>
          </a:p>
        </p:txBody>
      </p:sp>
      <p:sp>
        <p:nvSpPr>
          <p:cNvPr id="10" name="object 10"/>
          <p:cNvSpPr txBox="1"/>
          <p:nvPr/>
        </p:nvSpPr>
        <p:spPr>
          <a:xfrm>
            <a:off x="11697388" y="743840"/>
            <a:ext cx="5752412" cy="2875660"/>
          </a:xfrm>
          <a:prstGeom prst="rect">
            <a:avLst/>
          </a:prstGeom>
        </p:spPr>
        <p:txBody>
          <a:bodyPr vert="horz" wrap="square" lIns="0" tIns="12700" rIns="0" bIns="0" rtlCol="0">
            <a:noAutofit/>
          </a:bodyPr>
          <a:lstStyle/>
          <a:p>
            <a:pPr lvl="0"/>
            <a:endParaRPr lang="en-US" sz="2400" b="1" dirty="0">
              <a:solidFill>
                <a:schemeClr val="bg1"/>
              </a:solidFill>
              <a:latin typeface="+mj-lt"/>
            </a:endParaRPr>
          </a:p>
          <a:p>
            <a:pPr lvl="0"/>
            <a:endParaRPr lang="en-US" sz="2400" b="1" dirty="0">
              <a:solidFill>
                <a:schemeClr val="bg1"/>
              </a:solidFill>
              <a:latin typeface="+mj-lt"/>
            </a:endParaRPr>
          </a:p>
          <a:p>
            <a:pPr lvl="0"/>
            <a:endParaRPr lang="en-US" sz="2400" b="1" dirty="0">
              <a:solidFill>
                <a:schemeClr val="bg1"/>
              </a:solidFill>
              <a:latin typeface="+mj-lt"/>
            </a:endParaRPr>
          </a:p>
        </p:txBody>
      </p:sp>
      <p:sp>
        <p:nvSpPr>
          <p:cNvPr id="11" name="object 11"/>
          <p:cNvSpPr txBox="1"/>
          <p:nvPr/>
        </p:nvSpPr>
        <p:spPr>
          <a:xfrm>
            <a:off x="11582400" y="743841"/>
            <a:ext cx="6112426" cy="3561460"/>
          </a:xfrm>
          <a:prstGeom prst="rect">
            <a:avLst/>
          </a:prstGeom>
        </p:spPr>
        <p:txBody>
          <a:bodyPr vert="horz" wrap="square" lIns="0" tIns="12700" rIns="0" bIns="0" rtlCol="0">
            <a:noAutofit/>
          </a:bodyPr>
          <a:lstStyle/>
          <a:p>
            <a:pPr lvl="0"/>
            <a:r>
              <a:rPr lang="en-US" sz="4400" b="1" u="sng" dirty="0">
                <a:solidFill>
                  <a:schemeClr val="bg2"/>
                </a:solidFill>
                <a:highlight>
                  <a:srgbClr val="1D5287"/>
                </a:highlight>
                <a:latin typeface="+mj-lt"/>
              </a:rPr>
              <a:t>Current FY Projects</a:t>
            </a:r>
          </a:p>
          <a:p>
            <a:pPr lvl="0"/>
            <a:r>
              <a:rPr lang="en-US" sz="2800" dirty="0">
                <a:solidFill>
                  <a:schemeClr val="bg1"/>
                </a:solidFill>
                <a:highlight>
                  <a:srgbClr val="1D5287"/>
                </a:highlight>
                <a:latin typeface="+mj-lt"/>
              </a:rPr>
              <a:t>Fiscal Officers should be reviewing late May.  </a:t>
            </a:r>
          </a:p>
          <a:p>
            <a:pPr lvl="0"/>
            <a:r>
              <a:rPr lang="en-US" sz="2800" dirty="0">
                <a:solidFill>
                  <a:schemeClr val="bg1"/>
                </a:solidFill>
                <a:highlight>
                  <a:srgbClr val="1D5287"/>
                </a:highlight>
                <a:latin typeface="+mj-lt"/>
              </a:rPr>
              <a:t>Review budget categories and transfer out </a:t>
            </a:r>
            <a:r>
              <a:rPr lang="en-US" sz="2800" dirty="0">
                <a:solidFill>
                  <a:schemeClr val="bg1"/>
                </a:solidFill>
                <a:highlight>
                  <a:srgbClr val="1D5287"/>
                </a:highlight>
              </a:rPr>
              <a:t>any</a:t>
            </a:r>
            <a:r>
              <a:rPr lang="en-US" sz="2800" dirty="0">
                <a:solidFill>
                  <a:schemeClr val="bg1"/>
                </a:solidFill>
                <a:highlight>
                  <a:srgbClr val="1D5287"/>
                </a:highlight>
                <a:latin typeface="+mj-lt"/>
              </a:rPr>
              <a:t> expenses to ensure the project expenses align with the budget </a:t>
            </a:r>
            <a:r>
              <a:rPr lang="en-US" sz="3200" b="1" u="sng" dirty="0">
                <a:solidFill>
                  <a:schemeClr val="bg1"/>
                </a:solidFill>
                <a:highlight>
                  <a:srgbClr val="1D5287"/>
                </a:highlight>
                <a:latin typeface="+mj-lt"/>
              </a:rPr>
              <a:t>prior to fiscal year end in June.</a:t>
            </a:r>
          </a:p>
          <a:p>
            <a:pPr lvl="0"/>
            <a:endParaRPr lang="en-US" sz="2800" b="1" dirty="0">
              <a:solidFill>
                <a:schemeClr val="bg1"/>
              </a:solidFill>
              <a:latin typeface="+mj-lt"/>
            </a:endParaRPr>
          </a:p>
          <a:p>
            <a:pPr lvl="0"/>
            <a:endParaRPr lang="en-US" sz="2400" b="1" dirty="0">
              <a:solidFill>
                <a:schemeClr val="bg1"/>
              </a:solidFill>
              <a:latin typeface="+mj-lt"/>
            </a:endParaRPr>
          </a:p>
        </p:txBody>
      </p:sp>
      <p:sp>
        <p:nvSpPr>
          <p:cNvPr id="12" name="object 12"/>
          <p:cNvSpPr txBox="1"/>
          <p:nvPr/>
        </p:nvSpPr>
        <p:spPr>
          <a:xfrm>
            <a:off x="11337374" y="6953845"/>
            <a:ext cx="6112426" cy="2228256"/>
          </a:xfrm>
          <a:prstGeom prst="rect">
            <a:avLst/>
          </a:prstGeom>
        </p:spPr>
        <p:txBody>
          <a:bodyPr vert="horz" wrap="square" lIns="0" tIns="12700" rIns="0" bIns="0" rtlCol="0">
            <a:noAutofit/>
          </a:bodyPr>
          <a:lstStyle/>
          <a:p>
            <a:pPr lvl="0"/>
            <a:endParaRPr lang="en-US" sz="2400" b="1" dirty="0">
              <a:solidFill>
                <a:schemeClr val="bg1"/>
              </a:solidFill>
            </a:endParaRPr>
          </a:p>
        </p:txBody>
      </p:sp>
      <p:pic>
        <p:nvPicPr>
          <p:cNvPr id="2" name="Picture 1">
            <a:extLst>
              <a:ext uri="{FF2B5EF4-FFF2-40B4-BE49-F238E27FC236}">
                <a16:creationId xmlns:a16="http://schemas.microsoft.com/office/drawing/2014/main" id="{235C6C16-E554-4215-A77D-51938E1EDA5F}"/>
              </a:ext>
            </a:extLst>
          </p:cNvPr>
          <p:cNvPicPr>
            <a:picLocks noChangeAspect="1"/>
          </p:cNvPicPr>
          <p:nvPr/>
        </p:nvPicPr>
        <p:blipFill>
          <a:blip r:embed="rId3"/>
          <a:stretch>
            <a:fillRect/>
          </a:stretch>
        </p:blipFill>
        <p:spPr>
          <a:xfrm>
            <a:off x="8763000" y="952500"/>
            <a:ext cx="2194750" cy="1426588"/>
          </a:xfrm>
          <a:prstGeom prst="rect">
            <a:avLst/>
          </a:prstGeom>
        </p:spPr>
      </p:pic>
      <p:pic>
        <p:nvPicPr>
          <p:cNvPr id="13" name="Picture 12">
            <a:extLst>
              <a:ext uri="{FF2B5EF4-FFF2-40B4-BE49-F238E27FC236}">
                <a16:creationId xmlns:a16="http://schemas.microsoft.com/office/drawing/2014/main" id="{F36B99BE-6F5E-4B33-838E-018CC926D35B}"/>
              </a:ext>
            </a:extLst>
          </p:cNvPr>
          <p:cNvPicPr>
            <a:picLocks noChangeAspect="1"/>
          </p:cNvPicPr>
          <p:nvPr/>
        </p:nvPicPr>
        <p:blipFill>
          <a:blip r:embed="rId3"/>
          <a:stretch>
            <a:fillRect/>
          </a:stretch>
        </p:blipFill>
        <p:spPr>
          <a:xfrm>
            <a:off x="8763000" y="5829300"/>
            <a:ext cx="2194560" cy="1426588"/>
          </a:xfrm>
          <a:prstGeom prst="rect">
            <a:avLst/>
          </a:prstGeom>
        </p:spPr>
      </p:pic>
      <p:sp>
        <p:nvSpPr>
          <p:cNvPr id="7" name="TextBox 6">
            <a:extLst>
              <a:ext uri="{FF2B5EF4-FFF2-40B4-BE49-F238E27FC236}">
                <a16:creationId xmlns:a16="http://schemas.microsoft.com/office/drawing/2014/main" id="{D737A654-1A32-A64E-8D34-41478712FDE5}"/>
              </a:ext>
            </a:extLst>
          </p:cNvPr>
          <p:cNvSpPr txBox="1"/>
          <p:nvPr/>
        </p:nvSpPr>
        <p:spPr>
          <a:xfrm>
            <a:off x="11337374" y="5600702"/>
            <a:ext cx="5891138" cy="2985433"/>
          </a:xfrm>
          <a:prstGeom prst="rect">
            <a:avLst/>
          </a:prstGeom>
          <a:noFill/>
        </p:spPr>
        <p:txBody>
          <a:bodyPr wrap="square" rtlCol="0">
            <a:spAutoFit/>
          </a:bodyPr>
          <a:lstStyle/>
          <a:p>
            <a:r>
              <a:rPr lang="en-US" sz="3600" dirty="0">
                <a:solidFill>
                  <a:schemeClr val="bg1"/>
                </a:solidFill>
              </a:rPr>
              <a:t>Progress Reports are due </a:t>
            </a:r>
          </a:p>
          <a:p>
            <a:r>
              <a:rPr lang="en-US" sz="3600" b="1" u="sng" dirty="0">
                <a:solidFill>
                  <a:schemeClr val="bg1"/>
                </a:solidFill>
              </a:rPr>
              <a:t>Dec 31 &amp; Aug 31 </a:t>
            </a:r>
          </a:p>
          <a:p>
            <a:endParaRPr lang="en-US" sz="3600" b="1" u="sng" dirty="0">
              <a:solidFill>
                <a:schemeClr val="bg1"/>
              </a:solidFill>
            </a:endParaRPr>
          </a:p>
          <a:p>
            <a:r>
              <a:rPr lang="en-US" sz="2400" i="1" dirty="0">
                <a:solidFill>
                  <a:schemeClr val="bg1"/>
                </a:solidFill>
              </a:rPr>
              <a:t>*Unfavorable variances could impact the Board’s willingness to fund future projects</a:t>
            </a:r>
            <a:r>
              <a:rPr lang="en-US" sz="2400" b="1" i="1" dirty="0">
                <a:solidFill>
                  <a:schemeClr val="bg1"/>
                </a:solidFill>
              </a:rPr>
              <a:t>. </a:t>
            </a:r>
          </a:p>
          <a:p>
            <a:endParaRPr lang="en-US" sz="3200" dirty="0">
              <a:solidFill>
                <a:schemeClr val="bg1"/>
              </a:solidFill>
            </a:endParaRPr>
          </a:p>
        </p:txBody>
      </p:sp>
    </p:spTree>
    <p:extLst>
      <p:ext uri="{BB962C8B-B14F-4D97-AF65-F5344CB8AC3E}">
        <p14:creationId xmlns:p14="http://schemas.microsoft.com/office/powerpoint/2010/main" val="197065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1C0360-43BC-4D29-BDEB-DB99A9659E7B}"/>
              </a:ext>
            </a:extLst>
          </p:cNvPr>
          <p:cNvSpPr txBox="1"/>
          <p:nvPr/>
        </p:nvSpPr>
        <p:spPr>
          <a:xfrm>
            <a:off x="0" y="419100"/>
            <a:ext cx="17907000" cy="1107996"/>
          </a:xfrm>
          <a:prstGeom prst="rect">
            <a:avLst/>
          </a:prstGeom>
          <a:noFill/>
        </p:spPr>
        <p:txBody>
          <a:bodyPr wrap="square" rtlCol="0">
            <a:spAutoFit/>
          </a:bodyPr>
          <a:lstStyle/>
          <a:p>
            <a:r>
              <a:rPr lang="en-US" sz="6600" dirty="0">
                <a:solidFill>
                  <a:schemeClr val="bg1"/>
                </a:solidFill>
              </a:rPr>
              <a:t>Student Services Fee Website</a:t>
            </a:r>
          </a:p>
        </p:txBody>
      </p:sp>
      <p:pic>
        <p:nvPicPr>
          <p:cNvPr id="3" name="Picture 2" descr="Image result for u az logo">
            <a:extLst>
              <a:ext uri="{FF2B5EF4-FFF2-40B4-BE49-F238E27FC236}">
                <a16:creationId xmlns:a16="http://schemas.microsoft.com/office/drawing/2014/main" id="{C2A480F0-8593-4336-83E2-A352F91276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6100" y="1133437"/>
            <a:ext cx="2705100" cy="1355725"/>
          </a:xfrm>
          <a:prstGeom prst="rect">
            <a:avLst/>
          </a:prstGeom>
          <a:noFill/>
          <a:ln>
            <a:noFill/>
          </a:ln>
        </p:spPr>
      </p:pic>
      <p:sp>
        <p:nvSpPr>
          <p:cNvPr id="6" name="TextBox 5">
            <a:extLst>
              <a:ext uri="{FF2B5EF4-FFF2-40B4-BE49-F238E27FC236}">
                <a16:creationId xmlns:a16="http://schemas.microsoft.com/office/drawing/2014/main" id="{A117C62E-D42C-400A-898A-65A035774032}"/>
              </a:ext>
            </a:extLst>
          </p:cNvPr>
          <p:cNvSpPr txBox="1"/>
          <p:nvPr/>
        </p:nvSpPr>
        <p:spPr>
          <a:xfrm>
            <a:off x="228600" y="2613025"/>
            <a:ext cx="17678400" cy="6315640"/>
          </a:xfrm>
          <a:prstGeom prst="rect">
            <a:avLst/>
          </a:prstGeom>
          <a:noFill/>
        </p:spPr>
        <p:txBody>
          <a:bodyPr wrap="square" rtlCol="0">
            <a:spAutoFit/>
          </a:bodyPr>
          <a:lstStyle/>
          <a:p>
            <a:r>
              <a:rPr lang="en-US" sz="5400" b="1" dirty="0">
                <a:solidFill>
                  <a:schemeClr val="bg1"/>
                </a:solidFill>
                <a:latin typeface="+mj-lt"/>
                <a:ea typeface="Calibri" panose="020F0502020204030204" pitchFamily="34" charset="0"/>
                <a:cs typeface="Times New Roman" panose="02020603050405020304" pitchFamily="18" charset="0"/>
              </a:rPr>
              <a:t>Navigate to the Student Services Fee &amp; First Year Fee Website using the following address:</a:t>
            </a:r>
          </a:p>
          <a:p>
            <a:endParaRPr lang="en-US" sz="5400" b="1" dirty="0">
              <a:solidFill>
                <a:schemeClr val="bg1"/>
              </a:solidFill>
              <a:latin typeface="+mj-lt"/>
              <a:hlinkClick r:id="rId4"/>
            </a:endParaRPr>
          </a:p>
          <a:p>
            <a:r>
              <a:rPr lang="en-US" sz="5400" dirty="0">
                <a:solidFill>
                  <a:schemeClr val="bg1"/>
                </a:solidFill>
                <a:latin typeface="+mj-lt"/>
                <a:hlinkClick r:id="rId5"/>
              </a:rPr>
              <a:t>https://academicadmin.arizona.edu/student-fees</a:t>
            </a:r>
            <a:endParaRPr lang="en-US" sz="5400" dirty="0">
              <a:solidFill>
                <a:schemeClr val="bg1"/>
              </a:solidFill>
              <a:latin typeface="+mj-lt"/>
            </a:endParaRPr>
          </a:p>
          <a:p>
            <a:endParaRPr lang="en-US" sz="5400" dirty="0">
              <a:solidFill>
                <a:schemeClr val="bg1"/>
              </a:solidFill>
              <a:latin typeface="+mj-lt"/>
            </a:endParaRPr>
          </a:p>
          <a:p>
            <a:r>
              <a:rPr lang="en-US" sz="5400" b="1" dirty="0">
                <a:solidFill>
                  <a:schemeClr val="bg1"/>
                </a:solidFill>
                <a:latin typeface="+mj-lt"/>
              </a:rPr>
              <a:t>*CHROME – preferred Browser*</a:t>
            </a:r>
          </a:p>
          <a:p>
            <a:endParaRPr lang="en-US" sz="4400" b="1" dirty="0">
              <a:solidFill>
                <a:schemeClr val="bg1"/>
              </a:solidFill>
              <a:latin typeface="+mj-lt"/>
            </a:endParaRPr>
          </a:p>
          <a:p>
            <a:endParaRPr lang="en-US" sz="1800" b="1" dirty="0">
              <a:solidFill>
                <a:schemeClr val="bg1"/>
              </a:solidFill>
              <a:latin typeface="+mj-lt"/>
            </a:endParaRPr>
          </a:p>
          <a:p>
            <a:pPr algn="ct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072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822756-CC5B-8971-35D7-2AD74FE996D2}"/>
              </a:ext>
            </a:extLst>
          </p:cNvPr>
          <p:cNvSpPr txBox="1"/>
          <p:nvPr/>
        </p:nvSpPr>
        <p:spPr>
          <a:xfrm>
            <a:off x="152400" y="495300"/>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 name="TextBox 4">
            <a:extLst>
              <a:ext uri="{FF2B5EF4-FFF2-40B4-BE49-F238E27FC236}">
                <a16:creationId xmlns:a16="http://schemas.microsoft.com/office/drawing/2014/main" id="{8DE70FBC-0DD6-478A-0F35-849D22CFE76F}"/>
              </a:ext>
            </a:extLst>
          </p:cNvPr>
          <p:cNvSpPr txBox="1"/>
          <p:nvPr/>
        </p:nvSpPr>
        <p:spPr>
          <a:xfrm>
            <a:off x="-410062" y="266700"/>
            <a:ext cx="80772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Calibri Light" panose="020F0302020204030204"/>
                <a:ea typeface="+mn-ea"/>
                <a:cs typeface="+mn-cs"/>
              </a:rPr>
              <a:t>Reminders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914563CF-7BD8-60F2-C225-9230CE5E1EB5}"/>
              </a:ext>
            </a:extLst>
          </p:cNvPr>
          <p:cNvSpPr txBox="1"/>
          <p:nvPr/>
        </p:nvSpPr>
        <p:spPr>
          <a:xfrm>
            <a:off x="9601200" y="266700"/>
            <a:ext cx="6629400" cy="8593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Calibri Light" panose="020F0302020204030204"/>
                <a:ea typeface="+mn-ea"/>
                <a:cs typeface="+mn-cs"/>
              </a:rPr>
              <a:t>Unit Leader Letter of Support required</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mn-cs"/>
              </a:rPr>
              <a:t>Beginning with the FY25 application process, every new proposal application submission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mn-cs"/>
              </a:rPr>
              <a:t>must include </a:t>
            </a:r>
            <a:r>
              <a:rPr kumimoji="0" lang="en-US" sz="3600" b="0"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mn-cs"/>
              </a:rPr>
              <a:t>a one-page PDF memorandum from the leader of the respective unit, affirming their awareness of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mn-cs"/>
              </a:rPr>
              <a:t>submission of the project.</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89280541-ECF6-6D5A-BFDB-8279571186B7}"/>
              </a:ext>
            </a:extLst>
          </p:cNvPr>
          <p:cNvSpPr txBox="1"/>
          <p:nvPr/>
        </p:nvSpPr>
        <p:spPr>
          <a:xfrm>
            <a:off x="457200" y="1866900"/>
            <a:ext cx="754380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srgbClr val="FFFFFF"/>
                </a:solidFill>
                <a:effectLst/>
                <a:uLnTx/>
                <a:uFillTx/>
                <a:latin typeface="Calibri Light" panose="020F0302020204030204"/>
                <a:ea typeface="+mn-ea"/>
                <a:cs typeface="+mn-cs"/>
              </a:rPr>
              <a:t>Student Services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rPr>
              <a:t>Minimum $10,000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rPr>
              <a:t>Maximum $400,000</a:t>
            </a:r>
            <a:endParaRPr lang="en-US" sz="4000" dirty="0">
              <a:solidFill>
                <a:srgbClr val="FFFFFF"/>
              </a:solidFill>
              <a:latin typeface="Calibri Light"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u="sng" dirty="0">
                <a:solidFill>
                  <a:srgbClr val="FFFFFF"/>
                </a:solidFill>
                <a:latin typeface="Calibri Light" panose="020F0302020204030204"/>
              </a:rPr>
              <a:t>First Year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rPr>
              <a:t>Minimum $5,000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FFFFFF"/>
                </a:solidFill>
                <a:latin typeface="Calibri Light" panose="020F0302020204030204"/>
              </a:rPr>
              <a:t>Maximum $50,000</a:t>
            </a: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1678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u az logo">
            <a:extLst>
              <a:ext uri="{FF2B5EF4-FFF2-40B4-BE49-F238E27FC236}">
                <a16:creationId xmlns:a16="http://schemas.microsoft.com/office/drawing/2014/main" id="{C2A480F0-8593-4336-83E2-A352F91276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6100" y="1133437"/>
            <a:ext cx="2705100" cy="1355725"/>
          </a:xfrm>
          <a:prstGeom prst="rect">
            <a:avLst/>
          </a:prstGeom>
          <a:noFill/>
          <a:ln>
            <a:noFill/>
          </a:ln>
        </p:spPr>
      </p:pic>
      <p:sp>
        <p:nvSpPr>
          <p:cNvPr id="6" name="TextBox 5">
            <a:extLst>
              <a:ext uri="{FF2B5EF4-FFF2-40B4-BE49-F238E27FC236}">
                <a16:creationId xmlns:a16="http://schemas.microsoft.com/office/drawing/2014/main" id="{A117C62E-D42C-400A-898A-65A035774032}"/>
              </a:ext>
            </a:extLst>
          </p:cNvPr>
          <p:cNvSpPr txBox="1"/>
          <p:nvPr/>
        </p:nvSpPr>
        <p:spPr>
          <a:xfrm>
            <a:off x="-228600" y="0"/>
            <a:ext cx="18135600" cy="82176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Calibri Light" panose="020F0302020204030204"/>
                <a:ea typeface="+mn-ea"/>
                <a:cs typeface="+mn-cs"/>
              </a:rPr>
              <a:t>Subject: Director Approval for New Proposal Submission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*Should be in a memo format and include: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Project name</a:t>
            </a: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Brief project description</a:t>
            </a: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Amount and years of funding requested</a:t>
            </a: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Confirmation of Director’s support</a:t>
            </a:r>
          </a:p>
        </p:txBody>
      </p:sp>
    </p:spTree>
    <p:extLst>
      <p:ext uri="{BB962C8B-B14F-4D97-AF65-F5344CB8AC3E}">
        <p14:creationId xmlns:p14="http://schemas.microsoft.com/office/powerpoint/2010/main" val="1422431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B4B161-E802-4198-B463-AB1F5AC87F08}"/>
              </a:ext>
            </a:extLst>
          </p:cNvPr>
          <p:cNvSpPr txBox="1"/>
          <p:nvPr/>
        </p:nvSpPr>
        <p:spPr>
          <a:xfrm>
            <a:off x="4572000" y="1176337"/>
            <a:ext cx="12192000" cy="1107996"/>
          </a:xfrm>
          <a:prstGeom prst="rect">
            <a:avLst/>
          </a:prstGeom>
          <a:noFill/>
        </p:spPr>
        <p:txBody>
          <a:bodyPr wrap="square" rtlCol="0">
            <a:spAutoFit/>
          </a:bodyPr>
          <a:lstStyle/>
          <a:p>
            <a:r>
              <a:rPr lang="en-US" sz="6600" b="1" dirty="0">
                <a:solidFill>
                  <a:schemeClr val="bg1"/>
                </a:solidFill>
              </a:rPr>
              <a:t>SSFAB Board Members  </a:t>
            </a:r>
          </a:p>
        </p:txBody>
      </p:sp>
      <p:pic>
        <p:nvPicPr>
          <p:cNvPr id="1028" name="Picture 4">
            <a:extLst>
              <a:ext uri="{FF2B5EF4-FFF2-40B4-BE49-F238E27FC236}">
                <a16:creationId xmlns:a16="http://schemas.microsoft.com/office/drawing/2014/main" id="{0AE82F2A-DBC1-4EC2-B5C2-A6AB1014E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50752"/>
            <a:ext cx="13182601" cy="80506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ogo&#10;&#10;Description automatically generated">
            <a:extLst>
              <a:ext uri="{FF2B5EF4-FFF2-40B4-BE49-F238E27FC236}">
                <a16:creationId xmlns:a16="http://schemas.microsoft.com/office/drawing/2014/main" id="{65E2425B-C9DD-4060-8A37-4788CDACB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8501" y="1062880"/>
            <a:ext cx="3733800" cy="3886886"/>
          </a:xfrm>
          <a:prstGeom prst="rect">
            <a:avLst/>
          </a:prstGeom>
        </p:spPr>
      </p:pic>
    </p:spTree>
    <p:extLst>
      <p:ext uri="{BB962C8B-B14F-4D97-AF65-F5344CB8AC3E}">
        <p14:creationId xmlns:p14="http://schemas.microsoft.com/office/powerpoint/2010/main" val="174025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330C1A-D309-4EF9-B4CD-B9640EA34D83}"/>
              </a:ext>
            </a:extLst>
          </p:cNvPr>
          <p:cNvSpPr txBox="1"/>
          <p:nvPr/>
        </p:nvSpPr>
        <p:spPr>
          <a:xfrm>
            <a:off x="0" y="723900"/>
            <a:ext cx="17068800" cy="1323439"/>
          </a:xfrm>
          <a:prstGeom prst="rect">
            <a:avLst/>
          </a:prstGeom>
          <a:noFill/>
        </p:spPr>
        <p:txBody>
          <a:bodyPr wrap="square" rtlCol="0">
            <a:spAutoFit/>
          </a:bodyPr>
          <a:lstStyle/>
          <a:p>
            <a:r>
              <a:rPr lang="en-US" sz="4000" dirty="0">
                <a:solidFill>
                  <a:schemeClr val="bg1"/>
                </a:solidFill>
              </a:rPr>
              <a:t>Student Services Fee Advisory Board Positions -11</a:t>
            </a:r>
          </a:p>
          <a:p>
            <a:r>
              <a:rPr lang="en-US" sz="4000" dirty="0">
                <a:solidFill>
                  <a:schemeClr val="bg1"/>
                </a:solidFill>
              </a:rPr>
              <a:t>First Year Student Fee – Advisory Board Positions – 9</a:t>
            </a:r>
          </a:p>
        </p:txBody>
      </p:sp>
      <p:sp>
        <p:nvSpPr>
          <p:cNvPr id="9" name="TextBox 8">
            <a:extLst>
              <a:ext uri="{FF2B5EF4-FFF2-40B4-BE49-F238E27FC236}">
                <a16:creationId xmlns:a16="http://schemas.microsoft.com/office/drawing/2014/main" id="{42ACAF67-5659-4866-9F42-C3B8CACA637B}"/>
              </a:ext>
            </a:extLst>
          </p:cNvPr>
          <p:cNvSpPr txBox="1"/>
          <p:nvPr/>
        </p:nvSpPr>
        <p:spPr>
          <a:xfrm>
            <a:off x="304800" y="2705100"/>
            <a:ext cx="16916400" cy="8771632"/>
          </a:xfrm>
          <a:prstGeom prst="rect">
            <a:avLst/>
          </a:prstGeom>
          <a:noFill/>
        </p:spPr>
        <p:txBody>
          <a:bodyPr wrap="square">
            <a:spAutoFit/>
          </a:bodyPr>
          <a:lstStyle/>
          <a:p>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Board Positions</a:t>
            </a: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2- Co-Chairs</a:t>
            </a:r>
            <a:r>
              <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rPr>
              <a:t> – These individuals oversee the Board meetings and meets periodically with the Board advisors</a:t>
            </a:r>
            <a:endParaRPr lang="en-US" sz="3200" dirty="0">
              <a:solidFill>
                <a:schemeClr val="bg1"/>
              </a:solidFill>
              <a:latin typeface="Times" panose="02020603050405020304" pitchFamily="18"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Secretary</a:t>
            </a:r>
            <a:r>
              <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rPr>
              <a:t> – Oversee the collection of notes and consolidating the records each Board member is responsible for and sending these notes out to the group.   </a:t>
            </a:r>
          </a:p>
          <a:p>
            <a:r>
              <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rPr>
              <a:t>Composition of the Board </a:t>
            </a: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2 ASUA appointed representatives</a:t>
            </a:r>
          </a:p>
          <a:p>
            <a:pPr marL="342900" indent="-342900">
              <a:buFont typeface="Symbol" panose="05050102010706020507" pitchFamily="18" charset="2"/>
              <a:buChar char=""/>
            </a:pPr>
            <a:endPar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2 GPSC appointed representatives</a:t>
            </a:r>
          </a:p>
          <a:p>
            <a:pPr marL="342900" indent="-342900">
              <a:buFont typeface="Symbol" panose="05050102010706020507" pitchFamily="18" charset="2"/>
              <a:buChar char=""/>
            </a:pPr>
            <a:endPar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5 undergraduate students from the student body at-large</a:t>
            </a:r>
          </a:p>
          <a:p>
            <a:pPr marL="342900" indent="-342900">
              <a:buFont typeface="Symbol" panose="05050102010706020507" pitchFamily="18" charset="2"/>
              <a:buChar char=""/>
            </a:pPr>
            <a:endPar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2  Graduate students from the student body at-large</a:t>
            </a:r>
          </a:p>
          <a:p>
            <a:pPr marL="342900" indent="-342900">
              <a:buFont typeface="Symbol" panose="05050102010706020507" pitchFamily="18" charset="2"/>
              <a:buChar char=""/>
            </a:pPr>
            <a:endPar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First Year Fee Board members are nominated and/or appointed </a:t>
            </a:r>
          </a:p>
          <a:p>
            <a:pPr marL="342900" indent="-342900">
              <a:buFont typeface="Symbol" panose="05050102010706020507" pitchFamily="18" charset="2"/>
              <a:buChar char=""/>
            </a:pPr>
            <a:endParaRPr lang="en-US" sz="2800" b="1"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endParaRPr lang="en-US" sz="2800" b="1"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Symbol" panose="05050102010706020507" pitchFamily="18" charset="2"/>
              <a:buChar char=""/>
            </a:pPr>
            <a:endParaRPr lang="en-US" sz="2800" b="1"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881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589426-FBD6-493D-861A-51A7AF1CC6FB}"/>
              </a:ext>
            </a:extLst>
          </p:cNvPr>
          <p:cNvSpPr txBox="1"/>
          <p:nvPr/>
        </p:nvSpPr>
        <p:spPr>
          <a:xfrm>
            <a:off x="4953000" y="1181100"/>
            <a:ext cx="11963400" cy="923330"/>
          </a:xfrm>
          <a:prstGeom prst="rect">
            <a:avLst/>
          </a:prstGeom>
          <a:noFill/>
        </p:spPr>
        <p:txBody>
          <a:bodyPr wrap="square" rtlCol="0">
            <a:spAutoFit/>
          </a:bodyPr>
          <a:lstStyle/>
          <a:p>
            <a:r>
              <a:rPr lang="en-US" sz="5400" dirty="0">
                <a:solidFill>
                  <a:schemeClr val="bg1"/>
                </a:solidFill>
              </a:rPr>
              <a:t>Roles &amp; Responsibilities</a:t>
            </a:r>
          </a:p>
        </p:txBody>
      </p:sp>
      <p:sp>
        <p:nvSpPr>
          <p:cNvPr id="27" name="TextBox 26">
            <a:extLst>
              <a:ext uri="{FF2B5EF4-FFF2-40B4-BE49-F238E27FC236}">
                <a16:creationId xmlns:a16="http://schemas.microsoft.com/office/drawing/2014/main" id="{D359AF52-CEEC-491B-82ED-3D3C8C4E3F5C}"/>
              </a:ext>
            </a:extLst>
          </p:cNvPr>
          <p:cNvSpPr txBox="1"/>
          <p:nvPr/>
        </p:nvSpPr>
        <p:spPr>
          <a:xfrm>
            <a:off x="381000" y="2247900"/>
            <a:ext cx="17145000" cy="7971413"/>
          </a:xfrm>
          <a:prstGeom prst="rect">
            <a:avLst/>
          </a:prstGeom>
          <a:noFill/>
        </p:spPr>
        <p:txBody>
          <a:bodyPr wrap="square" rtlCol="0">
            <a:spAutoFit/>
          </a:bodyPr>
          <a:lstStyle/>
          <a:p>
            <a:r>
              <a:rPr lang="en-US" sz="2800" dirty="0">
                <a:solidFill>
                  <a:schemeClr val="bg1"/>
                </a:solidFill>
              </a:rPr>
              <a:t>The Role of the SSFAB is to:</a:t>
            </a:r>
          </a:p>
          <a:p>
            <a:r>
              <a:rPr lang="en-US" sz="2800" dirty="0">
                <a:solidFill>
                  <a:schemeClr val="bg1"/>
                </a:solidFill>
              </a:rPr>
              <a:t>•	Act as the deliberating body on the use of the Student Services Fee (SSF) and provide advice and recommendations to the Provost on how to allocate the SSF based on the requests that come before the SSFAB and the results of the bi-annual survey.  </a:t>
            </a:r>
          </a:p>
          <a:p>
            <a:endParaRPr lang="en-US" sz="2800" dirty="0">
              <a:solidFill>
                <a:schemeClr val="bg1"/>
              </a:solidFill>
            </a:endParaRPr>
          </a:p>
          <a:p>
            <a:r>
              <a:rPr lang="en-US" sz="2800" dirty="0">
                <a:solidFill>
                  <a:schemeClr val="bg1"/>
                </a:solidFill>
              </a:rPr>
              <a:t>The Responsibilities of the SSFAB are:</a:t>
            </a:r>
          </a:p>
          <a:p>
            <a:r>
              <a:rPr lang="en-US" sz="2800" dirty="0">
                <a:solidFill>
                  <a:schemeClr val="bg1"/>
                </a:solidFill>
              </a:rPr>
              <a:t>•	Represent the Student Body of the University of Arizona</a:t>
            </a:r>
          </a:p>
          <a:p>
            <a:r>
              <a:rPr lang="en-US" sz="2800" dirty="0">
                <a:solidFill>
                  <a:schemeClr val="bg1"/>
                </a:solidFill>
              </a:rPr>
              <a:t>•	Maintain an unbiased approach to all decisions</a:t>
            </a:r>
          </a:p>
          <a:p>
            <a:r>
              <a:rPr lang="en-US" sz="2800" dirty="0">
                <a:solidFill>
                  <a:schemeClr val="bg1"/>
                </a:solidFill>
              </a:rPr>
              <a:t>•	Understand the Departments under the Office of the Provost and their needs</a:t>
            </a:r>
          </a:p>
          <a:p>
            <a:r>
              <a:rPr lang="en-US" sz="2800" dirty="0">
                <a:solidFill>
                  <a:schemeClr val="bg1"/>
                </a:solidFill>
              </a:rPr>
              <a:t>•	Recommend and advise on the use of the Student Services Fee</a:t>
            </a:r>
          </a:p>
          <a:p>
            <a:r>
              <a:rPr lang="en-US" sz="2800" dirty="0">
                <a:solidFill>
                  <a:schemeClr val="bg1"/>
                </a:solidFill>
              </a:rPr>
              <a:t>•	Understand University-wide budgets and structure</a:t>
            </a:r>
          </a:p>
          <a:p>
            <a:r>
              <a:rPr lang="en-US" sz="2800" dirty="0">
                <a:solidFill>
                  <a:schemeClr val="bg1"/>
                </a:solidFill>
              </a:rPr>
              <a:t>•	Outreach to Students and Directors within Office of the Provost</a:t>
            </a:r>
          </a:p>
          <a:p>
            <a:r>
              <a:rPr lang="en-US" sz="2800" dirty="0">
                <a:solidFill>
                  <a:schemeClr val="bg1"/>
                </a:solidFill>
              </a:rPr>
              <a:t>•	Meeting Requirements</a:t>
            </a:r>
          </a:p>
          <a:p>
            <a:r>
              <a:rPr lang="en-US" sz="2800" dirty="0">
                <a:solidFill>
                  <a:schemeClr val="bg1"/>
                </a:solidFill>
              </a:rPr>
              <a:t>o	Appropriation Meetings</a:t>
            </a:r>
          </a:p>
          <a:p>
            <a:r>
              <a:rPr lang="en-US" sz="2800" dirty="0">
                <a:solidFill>
                  <a:schemeClr val="bg1"/>
                </a:solidFill>
              </a:rPr>
              <a:t>o	Additional SSFAB meetings as necessary</a:t>
            </a:r>
          </a:p>
          <a:p>
            <a:r>
              <a:rPr lang="en-US" sz="2800" dirty="0">
                <a:solidFill>
                  <a:schemeClr val="bg1"/>
                </a:solidFill>
              </a:rPr>
              <a:t>•	Help define the SSFAB</a:t>
            </a:r>
          </a:p>
          <a:p>
            <a:r>
              <a:rPr lang="en-US" sz="2800" dirty="0">
                <a:solidFill>
                  <a:schemeClr val="bg1"/>
                </a:solidFill>
              </a:rPr>
              <a:t>•	Attendance at all Trainings &amp; Retreats- </a:t>
            </a:r>
            <a:r>
              <a:rPr lang="en-US" sz="2800" dirty="0">
                <a:solidFill>
                  <a:schemeClr val="bg1"/>
                </a:solidFill>
                <a:latin typeface="Calibri" panose="020F0502020204030204" pitchFamily="34" charset="0"/>
              </a:rPr>
              <a:t>Board Meetings are held on Jan-April on Fridays 3- 5pm.</a:t>
            </a:r>
            <a:r>
              <a:rPr lang="en-US" sz="2800" dirty="0">
                <a:solidFill>
                  <a:srgbClr val="002060"/>
                </a:solidFill>
                <a:latin typeface="Calibri" panose="020F0502020204030204" pitchFamily="34" charset="0"/>
                <a:ea typeface="Calibri" panose="020F0502020204030204" pitchFamily="34" charset="0"/>
              </a:rPr>
              <a:t>oard </a:t>
            </a:r>
            <a:r>
              <a:rPr lang="en-US" sz="2400" dirty="0">
                <a:solidFill>
                  <a:srgbClr val="002060"/>
                </a:solidFill>
                <a:latin typeface="Calibri" panose="020F0502020204030204" pitchFamily="34" charset="0"/>
                <a:ea typeface="Calibri" panose="020F0502020204030204" pitchFamily="34" charset="0"/>
              </a:rPr>
              <a:t>Meetings</a:t>
            </a:r>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02128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81892" y="-12784"/>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3" name="object 3"/>
          <p:cNvSpPr txBox="1"/>
          <p:nvPr/>
        </p:nvSpPr>
        <p:spPr>
          <a:xfrm>
            <a:off x="9911718" y="2476500"/>
            <a:ext cx="7826866" cy="6553200"/>
          </a:xfrm>
          <a:prstGeom prst="rect">
            <a:avLst/>
          </a:prstGeom>
        </p:spPr>
        <p:txBody>
          <a:bodyPr vert="horz" wrap="square" lIns="0" tIns="86360" rIns="0" bIns="0" rtlCol="0">
            <a:noAutofit/>
          </a:bodyPr>
          <a:lstStyle/>
          <a:p>
            <a:pPr marL="584200" indent="-571500">
              <a:spcBef>
                <a:spcPts val="680"/>
              </a:spcBef>
              <a:buClr>
                <a:srgbClr val="AB0520"/>
              </a:buClr>
              <a:buFont typeface="Arial" panose="020B0604020202020204" pitchFamily="34" charset="0"/>
              <a:buChar char="•"/>
            </a:pPr>
            <a:r>
              <a:rPr lang="en-US" sz="5400" dirty="0">
                <a:solidFill>
                  <a:srgbClr val="FFFFFF"/>
                </a:solidFill>
                <a:latin typeface="Calibri" panose="020F0502020204030204" pitchFamily="34" charset="0"/>
                <a:cs typeface="Calibri" panose="020F0502020204030204" pitchFamily="34" charset="0"/>
              </a:rPr>
              <a:t>Any unused Funds are returned to the Board</a:t>
            </a:r>
          </a:p>
          <a:p>
            <a:pPr marL="584200" indent="-571500">
              <a:spcBef>
                <a:spcPts val="680"/>
              </a:spcBef>
              <a:buClr>
                <a:srgbClr val="AB0520"/>
              </a:buClr>
              <a:buFont typeface="Arial" panose="020B0604020202020204" pitchFamily="34" charset="0"/>
              <a:buChar char="•"/>
            </a:pPr>
            <a:endParaRPr lang="en-US" sz="5400" dirty="0">
              <a:solidFill>
                <a:srgbClr val="FFFFFF"/>
              </a:solidFill>
              <a:latin typeface="Calibri" panose="020F0502020204030204" pitchFamily="34" charset="0"/>
              <a:cs typeface="Calibri" panose="020F0502020204030204" pitchFamily="34" charset="0"/>
            </a:endParaRPr>
          </a:p>
          <a:p>
            <a:pPr marL="584200" indent="-571500">
              <a:spcBef>
                <a:spcPts val="585"/>
              </a:spcBef>
              <a:buClr>
                <a:srgbClr val="AB0520"/>
              </a:buClr>
              <a:buFont typeface="Arial" panose="020B0604020202020204" pitchFamily="34" charset="0"/>
              <a:buChar char="•"/>
            </a:pPr>
            <a:r>
              <a:rPr lang="en-US" sz="5400" dirty="0">
                <a:solidFill>
                  <a:srgbClr val="FFFFFF"/>
                </a:solidFill>
                <a:latin typeface="Calibri" panose="020F0502020204030204" pitchFamily="34" charset="0"/>
                <a:cs typeface="Calibri" panose="020F0502020204030204" pitchFamily="34" charset="0"/>
              </a:rPr>
              <a:t>No FUNDS are EVER LOST</a:t>
            </a:r>
          </a:p>
          <a:p>
            <a:pPr marL="584200" indent="-571500">
              <a:spcBef>
                <a:spcPts val="585"/>
              </a:spcBef>
              <a:buClr>
                <a:srgbClr val="AB0520"/>
              </a:buClr>
              <a:buFont typeface="Arial" panose="020B0604020202020204" pitchFamily="34" charset="0"/>
              <a:buChar char="•"/>
            </a:pPr>
            <a:endParaRPr lang="en-US" sz="5400" dirty="0">
              <a:solidFill>
                <a:srgbClr val="FFFFFF"/>
              </a:solidFill>
              <a:latin typeface="Calibri" panose="020F0502020204030204" pitchFamily="34" charset="0"/>
              <a:cs typeface="Calibri" panose="020F0502020204030204" pitchFamily="34" charset="0"/>
            </a:endParaRPr>
          </a:p>
          <a:p>
            <a:pPr marL="584200" indent="-571500">
              <a:spcBef>
                <a:spcPts val="680"/>
              </a:spcBef>
              <a:buClr>
                <a:srgbClr val="AB0520"/>
              </a:buClr>
              <a:buFont typeface="Arial" panose="020B0604020202020204" pitchFamily="34" charset="0"/>
              <a:buChar char="•"/>
            </a:pPr>
            <a:r>
              <a:rPr lang="en-US" sz="5400" dirty="0">
                <a:solidFill>
                  <a:srgbClr val="FFFFFF"/>
                </a:solidFill>
                <a:latin typeface="Calibri" panose="020F0502020204030204" pitchFamily="34" charset="0"/>
                <a:cs typeface="Calibri" panose="020F0502020204030204" pitchFamily="34" charset="0"/>
              </a:rPr>
              <a:t>Be a good steward with Student Fee dollars</a:t>
            </a:r>
          </a:p>
          <a:p>
            <a:pPr marL="12700">
              <a:spcBef>
                <a:spcPts val="585"/>
              </a:spcBef>
              <a:buClr>
                <a:srgbClr val="AB0520"/>
              </a:buClr>
            </a:pPr>
            <a:endParaRPr lang="en-US" sz="3600" dirty="0">
              <a:latin typeface="Calibri" panose="020F0502020204030204" pitchFamily="34" charset="0"/>
              <a:cs typeface="Calibri" panose="020F0502020204030204" pitchFamily="34" charset="0"/>
            </a:endParaRPr>
          </a:p>
        </p:txBody>
      </p:sp>
      <p:sp>
        <p:nvSpPr>
          <p:cNvPr id="4" name="object 4"/>
          <p:cNvSpPr txBox="1"/>
          <p:nvPr/>
        </p:nvSpPr>
        <p:spPr>
          <a:xfrm>
            <a:off x="9911718" y="342902"/>
            <a:ext cx="7892622" cy="2545715"/>
          </a:xfrm>
          <a:prstGeom prst="rect">
            <a:avLst/>
          </a:prstGeom>
        </p:spPr>
        <p:txBody>
          <a:bodyPr vert="horz" wrap="square" lIns="0" tIns="17145" rIns="0" bIns="0" rtlCol="0">
            <a:noAutofit/>
          </a:bodyPr>
          <a:lstStyle/>
          <a:p>
            <a:pPr marL="12700">
              <a:spcBef>
                <a:spcPts val="135"/>
              </a:spcBef>
              <a:tabLst>
                <a:tab pos="2440305" algn="l"/>
                <a:tab pos="3320415" algn="l"/>
              </a:tabLst>
            </a:pPr>
            <a:r>
              <a:rPr lang="en-US" sz="4800" i="1" dirty="0">
                <a:solidFill>
                  <a:srgbClr val="81D3EB"/>
                </a:solidFill>
                <a:latin typeface="Calibri" panose="020F0502020204030204" pitchFamily="34" charset="0"/>
                <a:cs typeface="Calibri" panose="020F0502020204030204" pitchFamily="34" charset="0"/>
              </a:rPr>
              <a:t> </a:t>
            </a:r>
            <a:r>
              <a:rPr lang="en-US" sz="8000" u="sng" dirty="0">
                <a:solidFill>
                  <a:srgbClr val="81D3EB"/>
                </a:solidFill>
                <a:latin typeface="Calibri" panose="020F0502020204030204" pitchFamily="34" charset="0"/>
                <a:cs typeface="Calibri" panose="020F0502020204030204" pitchFamily="34" charset="0"/>
              </a:rPr>
              <a:t>USE IT OR SAVE IT!</a:t>
            </a:r>
            <a:endParaRPr lang="en-US" sz="8000" u="sng" dirty="0">
              <a:latin typeface="Calibri" panose="020F0502020204030204" pitchFamily="34" charset="0"/>
              <a:cs typeface="Calibri" panose="020F0502020204030204" pitchFamily="34" charset="0"/>
            </a:endParaRPr>
          </a:p>
        </p:txBody>
      </p:sp>
      <p:sp>
        <p:nvSpPr>
          <p:cNvPr id="5" name="object 5"/>
          <p:cNvSpPr/>
          <p:nvPr/>
        </p:nvSpPr>
        <p:spPr>
          <a:xfrm>
            <a:off x="-512692" y="-996315"/>
            <a:ext cx="9656692" cy="11240452"/>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sp>
        <p:nvSpPr>
          <p:cNvPr id="6" name="object 6"/>
          <p:cNvSpPr txBox="1"/>
          <p:nvPr/>
        </p:nvSpPr>
        <p:spPr>
          <a:xfrm>
            <a:off x="1409203" y="1943101"/>
            <a:ext cx="5923280" cy="4336368"/>
          </a:xfrm>
          <a:prstGeom prst="rect">
            <a:avLst/>
          </a:prstGeom>
        </p:spPr>
        <p:txBody>
          <a:bodyPr vert="horz" wrap="square" lIns="0" tIns="137160" rIns="0" bIns="0" rtlCol="0">
            <a:noAutofit/>
          </a:bodyPr>
          <a:lstStyle/>
          <a:p>
            <a:pPr marR="5080" algn="ctr">
              <a:spcBef>
                <a:spcPts val="1080"/>
              </a:spcBef>
            </a:pPr>
            <a:r>
              <a:rPr lang="en-US" sz="9600" spc="300" dirty="0">
                <a:solidFill>
                  <a:schemeClr val="bg1"/>
                </a:solidFill>
                <a:latin typeface="Calibri" panose="020F0502020204030204" pitchFamily="34" charset="0"/>
                <a:cs typeface="Calibri" panose="020F0502020204030204" pitchFamily="34" charset="0"/>
              </a:rPr>
              <a:t>Student Fee</a:t>
            </a:r>
          </a:p>
          <a:p>
            <a:pPr marR="5080" algn="ctr">
              <a:spcBef>
                <a:spcPts val="1080"/>
              </a:spcBef>
            </a:pPr>
            <a:r>
              <a:rPr lang="en-US" sz="9600" spc="300" dirty="0">
                <a:solidFill>
                  <a:schemeClr val="bg1"/>
                </a:solidFill>
                <a:latin typeface="Calibri" panose="020F0502020204030204" pitchFamily="34" charset="0"/>
                <a:cs typeface="Calibri" panose="020F0502020204030204" pitchFamily="34" charset="0"/>
              </a:rPr>
              <a:t>Spending Guidance</a:t>
            </a:r>
            <a:endParaRPr sz="9600" spc="300" dirty="0">
              <a:solidFill>
                <a:schemeClr val="bg1"/>
              </a:solidFill>
              <a:latin typeface="Calibri" panose="020F0502020204030204" pitchFamily="34" charset="0"/>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274D3870-13BF-F347-BDDD-C9E2A6FE7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extLst>
      <p:ext uri="{BB962C8B-B14F-4D97-AF65-F5344CB8AC3E}">
        <p14:creationId xmlns:p14="http://schemas.microsoft.com/office/powerpoint/2010/main" val="193144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idx="4294967295"/>
          </p:nvPr>
        </p:nvSpPr>
        <p:spPr>
          <a:xfrm>
            <a:off x="228601" y="1028701"/>
            <a:ext cx="12039600" cy="2895600"/>
          </a:xfrm>
          <a:prstGeom prst="rect">
            <a:avLst/>
          </a:prstGeom>
        </p:spPr>
        <p:txBody>
          <a:bodyPr vert="horz" wrap="square" lIns="0" tIns="15240" rIns="0" bIns="0" rtlCol="0">
            <a:noAutofit/>
          </a:bodyPr>
          <a:lstStyle/>
          <a:p>
            <a:pPr marL="15240" algn="ctr">
              <a:spcBef>
                <a:spcPts val="120"/>
              </a:spcBef>
            </a:pPr>
            <a:r>
              <a:rPr lang="en-US" sz="7200" dirty="0">
                <a:solidFill>
                  <a:schemeClr val="bg1"/>
                </a:solidFill>
              </a:rPr>
              <a:t>FIRST YEAR STUDENT FEE</a:t>
            </a:r>
            <a:endParaRPr sz="7200" dirty="0">
              <a:solidFill>
                <a:schemeClr val="bg1"/>
              </a:solidFill>
            </a:endParaRPr>
          </a:p>
        </p:txBody>
      </p:sp>
      <p:sp>
        <p:nvSpPr>
          <p:cNvPr id="4" name="object 4"/>
          <p:cNvSpPr txBox="1"/>
          <p:nvPr/>
        </p:nvSpPr>
        <p:spPr>
          <a:xfrm>
            <a:off x="1371600" y="2095500"/>
            <a:ext cx="15392400" cy="7467600"/>
          </a:xfrm>
          <a:prstGeom prst="rect">
            <a:avLst/>
          </a:prstGeom>
        </p:spPr>
        <p:txBody>
          <a:bodyPr vert="horz" wrap="square" lIns="0" tIns="12700" rIns="0" bIns="0" rtlCol="0">
            <a:noAutofit/>
          </a:bodyPr>
          <a:lstStyle/>
          <a:p>
            <a:r>
              <a:rPr lang="en-US" sz="3600" dirty="0">
                <a:solidFill>
                  <a:schemeClr val="bg1"/>
                </a:solidFill>
              </a:rPr>
              <a:t>   </a:t>
            </a:r>
          </a:p>
          <a:p>
            <a:r>
              <a:rPr lang="en-US" sz="3200" dirty="0">
                <a:solidFill>
                  <a:schemeClr val="bg1"/>
                </a:solidFill>
              </a:rPr>
              <a:t>The First Year Student Fee is designed to fund programs and projects targeting First year student's interests and aligning with the Office of the Provost's goal of creating an exceptional student experience at UA. The Arizona Board of Regents approved this mandatory fee in December 2008 for implementation in Fiscal Year 2009-2010. </a:t>
            </a:r>
          </a:p>
          <a:p>
            <a:endParaRPr lang="en-US" sz="3200" dirty="0">
              <a:solidFill>
                <a:schemeClr val="bg1"/>
              </a:solidFill>
            </a:endParaRPr>
          </a:p>
          <a:p>
            <a:r>
              <a:rPr lang="en-US" sz="3200" dirty="0">
                <a:solidFill>
                  <a:schemeClr val="bg1"/>
                </a:solidFill>
              </a:rPr>
              <a:t> </a:t>
            </a:r>
          </a:p>
          <a:p>
            <a:r>
              <a:rPr lang="en-US" sz="3200" dirty="0">
                <a:solidFill>
                  <a:schemeClr val="bg1"/>
                </a:solidFill>
              </a:rPr>
              <a:t>The fee is $10 per semester for all First Year students.  Previously funded projects include Bear Down Camp, Family Weekend, </a:t>
            </a:r>
            <a:r>
              <a:rPr lang="en-US" sz="3200" dirty="0" err="1">
                <a:solidFill>
                  <a:schemeClr val="bg1"/>
                </a:solidFill>
              </a:rPr>
              <a:t>SafeCats</a:t>
            </a:r>
            <a:r>
              <a:rPr lang="en-US" sz="3200" dirty="0">
                <a:solidFill>
                  <a:schemeClr val="bg1"/>
                </a:solidFill>
              </a:rPr>
              <a:t> and Finding Community Welcome.  Funded programs and projects target aspects of the first-year student experience.</a:t>
            </a:r>
          </a:p>
          <a:p>
            <a:r>
              <a:rPr lang="en-US" sz="3200" dirty="0">
                <a:solidFill>
                  <a:schemeClr val="bg1"/>
                </a:solidFill>
              </a:rPr>
              <a:t> </a:t>
            </a:r>
          </a:p>
          <a:p>
            <a:r>
              <a:rPr lang="en-US" sz="3200" dirty="0">
                <a:solidFill>
                  <a:schemeClr val="bg1"/>
                </a:solidFill>
              </a:rPr>
              <a:t>Applications for project proposals are typically submitted beginning in February and review of proposals begins in March. </a:t>
            </a:r>
            <a:r>
              <a:rPr lang="en-US" sz="3600" dirty="0"/>
              <a:t>impact on students. </a:t>
            </a:r>
            <a:endParaRPr lang="en-US" sz="3600"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98C9A39-D015-405C-BF6B-918FBE17855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6154400" y="266700"/>
            <a:ext cx="1904999" cy="2133600"/>
          </a:xfrm>
          <a:prstGeom prst="rect">
            <a:avLst/>
          </a:prstGeom>
          <a:noFill/>
          <a:scene3d>
            <a:camera prst="orthographicFront"/>
            <a:lightRig rig="twoPt" dir="t">
              <a:rot lat="0" lon="0" rev="7200000"/>
            </a:lightRig>
          </a:scene3d>
          <a:sp3d>
            <a:bevelT w="25400" h="19050"/>
          </a:sp3d>
        </p:spPr>
      </p:pic>
      <p:sp>
        <p:nvSpPr>
          <p:cNvPr id="2" name="TextBox 1">
            <a:extLst>
              <a:ext uri="{FF2B5EF4-FFF2-40B4-BE49-F238E27FC236}">
                <a16:creationId xmlns:a16="http://schemas.microsoft.com/office/drawing/2014/main" id="{81B13C2E-1B90-41AE-AB94-151868C971C3}"/>
              </a:ext>
            </a:extLst>
          </p:cNvPr>
          <p:cNvSpPr txBox="1"/>
          <p:nvPr/>
        </p:nvSpPr>
        <p:spPr>
          <a:xfrm>
            <a:off x="6477000" y="9791700"/>
            <a:ext cx="5943600" cy="707886"/>
          </a:xfrm>
          <a:prstGeom prst="rect">
            <a:avLst/>
          </a:prstGeom>
          <a:noFill/>
        </p:spPr>
        <p:txBody>
          <a:bodyPr wrap="square" rtlCol="0">
            <a:spAutoFit/>
          </a:bodyPr>
          <a:lstStyle/>
          <a:p>
            <a:r>
              <a:rPr lang="en-US" sz="4000" dirty="0"/>
              <a:t>     First Year Student Fee</a:t>
            </a:r>
          </a:p>
        </p:txBody>
      </p:sp>
    </p:spTree>
    <p:extLst>
      <p:ext uri="{BB962C8B-B14F-4D97-AF65-F5344CB8AC3E}">
        <p14:creationId xmlns:p14="http://schemas.microsoft.com/office/powerpoint/2010/main" val="218026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idx="4294967295"/>
          </p:nvPr>
        </p:nvSpPr>
        <p:spPr>
          <a:xfrm>
            <a:off x="10922003" y="1104900"/>
            <a:ext cx="7365999" cy="719138"/>
          </a:xfrm>
          <a:prstGeom prst="rect">
            <a:avLst/>
          </a:prstGeom>
        </p:spPr>
        <p:txBody>
          <a:bodyPr vert="horz" wrap="square" lIns="0" tIns="0" rIns="0" bIns="0" rtlCol="0">
            <a:noAutofit/>
          </a:bodyPr>
          <a:lstStyle/>
          <a:p>
            <a:pPr marL="12700" marR="5080">
              <a:lnSpc>
                <a:spcPct val="121900"/>
              </a:lnSpc>
              <a:spcBef>
                <a:spcPts val="95"/>
              </a:spcBef>
            </a:pPr>
            <a:r>
              <a:rPr lang="en-US" sz="4050" dirty="0">
                <a:solidFill>
                  <a:schemeClr val="bg1"/>
                </a:solidFill>
              </a:rPr>
              <a:t>First Year Fee Board</a:t>
            </a:r>
            <a:endParaRPr sz="4050" dirty="0">
              <a:solidFill>
                <a:schemeClr val="bg1"/>
              </a:solidFill>
            </a:endParaRPr>
          </a:p>
        </p:txBody>
      </p:sp>
      <p:sp>
        <p:nvSpPr>
          <p:cNvPr id="8" name="object 8"/>
          <p:cNvSpPr txBox="1"/>
          <p:nvPr/>
        </p:nvSpPr>
        <p:spPr>
          <a:xfrm>
            <a:off x="10177548" y="1943100"/>
            <a:ext cx="7634815" cy="2989146"/>
          </a:xfrm>
          <a:prstGeom prst="rect">
            <a:avLst/>
          </a:prstGeom>
        </p:spPr>
        <p:txBody>
          <a:bodyPr vert="horz" wrap="square" lIns="0" tIns="0" rIns="0" bIns="0" rtlCol="0">
            <a:noAutofit/>
          </a:bodyPr>
          <a:lstStyle/>
          <a:p>
            <a:r>
              <a:rPr lang="en-US" sz="3200" dirty="0">
                <a:solidFill>
                  <a:schemeClr val="accent4">
                    <a:lumMod val="75000"/>
                  </a:schemeClr>
                </a:solidFill>
                <a:latin typeface="Calibri Light" panose="020F0302020204030204" pitchFamily="34" charset="0"/>
                <a:ea typeface="Calibri" panose="020F0502020204030204" pitchFamily="34" charset="0"/>
                <a:cs typeface="Calibri Light" panose="020F0302020204030204" pitchFamily="34" charset="0"/>
              </a:rPr>
              <a:t>One of the SSFAB Co-Chairs serves as the Chair for the First Year Student Fee Board(FYSFB).  The remainder of the board members are appointed from ASUA and RHA.  These meetings are also held on Fridays. FYSFB is a very mini version of SSFAB.  </a:t>
            </a:r>
          </a:p>
        </p:txBody>
      </p:sp>
      <p:sp>
        <p:nvSpPr>
          <p:cNvPr id="9" name="object 9"/>
          <p:cNvSpPr txBox="1"/>
          <p:nvPr/>
        </p:nvSpPr>
        <p:spPr>
          <a:xfrm>
            <a:off x="152401" y="5448301"/>
            <a:ext cx="8839200" cy="685798"/>
          </a:xfrm>
          <a:prstGeom prst="rect">
            <a:avLst/>
          </a:prstGeom>
        </p:spPr>
        <p:txBody>
          <a:bodyPr vert="horz" wrap="square" lIns="0" tIns="0" rIns="0" bIns="0" rtlCol="0">
            <a:noAutofit/>
          </a:bodyPr>
          <a:lstStyle/>
          <a:p>
            <a:pPr marL="12700">
              <a:spcBef>
                <a:spcPts val="125"/>
              </a:spcBef>
              <a:tabLst>
                <a:tab pos="1984375" algn="l"/>
              </a:tabLst>
            </a:pPr>
            <a:r>
              <a:rPr lang="en-US" sz="4050" dirty="0">
                <a:solidFill>
                  <a:schemeClr val="bg1"/>
                </a:solidFill>
              </a:rPr>
              <a:t>First Year Fee project details</a:t>
            </a:r>
            <a:endParaRPr sz="4050" dirty="0">
              <a:solidFill>
                <a:schemeClr val="bg1"/>
              </a:solidFill>
              <a:latin typeface="Calibri" panose="020F0502020204030204" pitchFamily="34" charset="0"/>
              <a:cs typeface="Calibri" panose="020F0502020204030204" pitchFamily="34" charset="0"/>
            </a:endParaRPr>
          </a:p>
        </p:txBody>
      </p:sp>
      <p:sp>
        <p:nvSpPr>
          <p:cNvPr id="10" name="object 10"/>
          <p:cNvSpPr txBox="1"/>
          <p:nvPr/>
        </p:nvSpPr>
        <p:spPr>
          <a:xfrm>
            <a:off x="152402" y="6194307"/>
            <a:ext cx="8686799" cy="4077302"/>
          </a:xfrm>
          <a:prstGeom prst="rect">
            <a:avLst/>
          </a:prstGeom>
        </p:spPr>
        <p:txBody>
          <a:bodyPr vert="horz" wrap="square" lIns="0" tIns="0" rIns="0" bIns="0" rtlCol="0">
            <a:noAutofit/>
          </a:bodyPr>
          <a:lstStyle/>
          <a:p>
            <a:pPr marL="12700" marR="5080">
              <a:lnSpc>
                <a:spcPct val="120000"/>
              </a:lnSpc>
              <a:spcBef>
                <a:spcPts val="100"/>
              </a:spcBef>
            </a:pPr>
            <a:r>
              <a:rPr lang="en-US" sz="4000" dirty="0">
                <a:solidFill>
                  <a:srgbClr val="81D3EB"/>
                </a:solidFill>
                <a:latin typeface="+mj-lt"/>
              </a:rPr>
              <a:t>Projects are only for one year.</a:t>
            </a:r>
          </a:p>
          <a:p>
            <a:pPr marL="12700" marR="5080">
              <a:lnSpc>
                <a:spcPct val="120000"/>
              </a:lnSpc>
              <a:spcBef>
                <a:spcPts val="100"/>
              </a:spcBef>
            </a:pPr>
            <a:r>
              <a:rPr lang="en-US" sz="4000" dirty="0">
                <a:solidFill>
                  <a:srgbClr val="81D3EB"/>
                </a:solidFill>
                <a:latin typeface="+mj-lt"/>
                <a:cs typeface="Calibri" panose="020F0502020204030204" pitchFamily="34" charset="0"/>
              </a:rPr>
              <a:t>NO Program Alteration Request ( PARS)</a:t>
            </a:r>
          </a:p>
          <a:p>
            <a:pPr marL="12700" marR="5080">
              <a:lnSpc>
                <a:spcPct val="120000"/>
              </a:lnSpc>
              <a:spcBef>
                <a:spcPts val="100"/>
              </a:spcBef>
            </a:pPr>
            <a:endParaRPr lang="en-US" sz="4000" b="1" dirty="0">
              <a:solidFill>
                <a:srgbClr val="81D3EB"/>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pic>
        <p:nvPicPr>
          <p:cNvPr id="13" name="object 4">
            <a:extLst>
              <a:ext uri="{FF2B5EF4-FFF2-40B4-BE49-F238E27FC236}">
                <a16:creationId xmlns:a16="http://schemas.microsoft.com/office/drawing/2014/main" id="{A84C609D-9139-AB4B-A6DE-2FF50FD878D4}"/>
              </a:ext>
            </a:extLst>
          </p:cNvPr>
          <p:cNvPicPr/>
          <p:nvPr/>
        </p:nvPicPr>
        <p:blipFill rotWithShape="1">
          <a:blip r:embed="rId4">
            <a:extLst>
              <a:ext uri="{28A0092B-C50C-407E-A947-70E740481C1C}">
                <a14:useLocalDpi xmlns:a14="http://schemas.microsoft.com/office/drawing/2010/main" val="0"/>
              </a:ext>
            </a:extLst>
          </a:blip>
          <a:srcRect l="155" t="3169" r="49876" b="54355"/>
          <a:stretch/>
        </p:blipFill>
        <p:spPr>
          <a:xfrm>
            <a:off x="0" y="2"/>
            <a:ext cx="9138494" cy="5184421"/>
          </a:xfrm>
          <a:prstGeom prst="rect">
            <a:avLst/>
          </a:prstGeom>
        </p:spPr>
      </p:pic>
      <p:pic>
        <p:nvPicPr>
          <p:cNvPr id="14" name="object 4">
            <a:extLst>
              <a:ext uri="{FF2B5EF4-FFF2-40B4-BE49-F238E27FC236}">
                <a16:creationId xmlns:a16="http://schemas.microsoft.com/office/drawing/2014/main" id="{2EA05ADE-5767-8748-93ED-CA24E18591CD}"/>
              </a:ext>
            </a:extLst>
          </p:cNvPr>
          <p:cNvPicPr/>
          <p:nvPr/>
        </p:nvPicPr>
        <p:blipFill rotWithShape="1">
          <a:blip r:embed="rId4">
            <a:extLst>
              <a:ext uri="{28A0092B-C50C-407E-A947-70E740481C1C}">
                <a14:useLocalDpi xmlns:a14="http://schemas.microsoft.com/office/drawing/2010/main" val="0"/>
              </a:ext>
            </a:extLst>
          </a:blip>
          <a:srcRect l="15766" t="36586" r="34477" b="22037"/>
          <a:stretch/>
        </p:blipFill>
        <p:spPr>
          <a:xfrm>
            <a:off x="9133731" y="5155846"/>
            <a:ext cx="9138494" cy="5071798"/>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9982200" y="182403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304800" y="6164202"/>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4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38"/>
            <a:ext cx="15201900" cy="3033712"/>
          </a:xfrm>
          <a:prstGeom prst="rect">
            <a:avLst/>
          </a:prstGeom>
        </p:spPr>
        <p:txBody>
          <a:bodyPr vert="horz" wrap="square" lIns="0" tIns="1653154"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srgbClr val="FFFFFF"/>
                </a:solidFill>
                <a:effectLst/>
                <a:uLnTx/>
                <a:uFillTx/>
                <a:latin typeface="Proxima Nova" panose="02000506030000020004" pitchFamily="50" charset="0"/>
                <a:ea typeface="+mn-ea"/>
                <a:cs typeface="Calibri" panose="020F0502020204030204" pitchFamily="34" charset="0"/>
              </a:rPr>
              <a:t>We respectfully acknowledge the University of Arizona is on the land and territories of Indigenous peoples. Today, Arizona is home to 22 federally-recognized tribes, with Tucson being home to the O’odham and the Yaqui. Committed to diversity and inclusion, the University strives to build sustainable relationships with sovereign Native Nations and Indigenous communities through education offerings, partnerships, and community service.</a:t>
            </a:r>
          </a:p>
          <a:p>
            <a:pPr algn="ctr">
              <a:lnSpc>
                <a:spcPts val="10580"/>
              </a:lnSpc>
              <a:spcBef>
                <a:spcPts val="6634"/>
              </a:spcBef>
            </a:pPr>
            <a:endParaRPr sz="10150" dirty="0"/>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extLst>
      <p:ext uri="{BB962C8B-B14F-4D97-AF65-F5344CB8AC3E}">
        <p14:creationId xmlns:p14="http://schemas.microsoft.com/office/powerpoint/2010/main" val="3470437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40"/>
            <a:ext cx="15201900" cy="2771775"/>
          </a:xfrm>
          <a:prstGeom prst="rect">
            <a:avLst/>
          </a:prstGeom>
        </p:spPr>
        <p:txBody>
          <a:bodyPr vert="horz" wrap="square" lIns="0" tIns="1653154" rIns="0" bIns="0" rtlCol="0">
            <a:noAutofit/>
          </a:bodyPr>
          <a:lstStyle/>
          <a:p>
            <a:pPr algn="ctr">
              <a:lnSpc>
                <a:spcPts val="10580"/>
              </a:lnSpc>
              <a:spcBef>
                <a:spcPts val="6634"/>
              </a:spcBef>
            </a:pPr>
            <a:r>
              <a:rPr lang="en-US" sz="10150" dirty="0">
                <a:solidFill>
                  <a:srgbClr val="FFFFFF"/>
                </a:solidFill>
              </a:rPr>
              <a:t>SSF Project Reporting</a:t>
            </a:r>
            <a:endParaRPr sz="10150" dirty="0"/>
          </a:p>
        </p:txBody>
      </p:sp>
      <p:sp>
        <p:nvSpPr>
          <p:cNvPr id="6" name="object 6"/>
          <p:cNvSpPr txBox="1">
            <a:spLocks noGrp="1"/>
          </p:cNvSpPr>
          <p:nvPr>
            <p:ph type="title" idx="4294967295"/>
          </p:nvPr>
        </p:nvSpPr>
        <p:spPr>
          <a:xfrm>
            <a:off x="4495800" y="5553787"/>
            <a:ext cx="9220200" cy="1647115"/>
          </a:xfrm>
          <a:prstGeom prst="rect">
            <a:avLst/>
          </a:prstGeom>
        </p:spPr>
        <p:txBody>
          <a:bodyPr vert="horz" wrap="square" lIns="0" tIns="12700" rIns="0" bIns="0" rtlCol="0">
            <a:noAutofit/>
          </a:bodyPr>
          <a:lstStyle/>
          <a:p>
            <a:pPr marL="12700" algn="ctr">
              <a:spcBef>
                <a:spcPts val="100"/>
              </a:spcBef>
              <a:tabLst>
                <a:tab pos="1715135" algn="l"/>
                <a:tab pos="2174240" algn="l"/>
                <a:tab pos="4725670" algn="l"/>
              </a:tabLst>
            </a:pPr>
            <a:r>
              <a:rPr lang="en-US" sz="6000" dirty="0">
                <a:solidFill>
                  <a:schemeClr val="bg1"/>
                </a:solidFill>
              </a:rPr>
              <a:t>Spreadsheets &amp; Summary</a:t>
            </a:r>
            <a:br>
              <a:rPr lang="en-US" sz="6000" dirty="0">
                <a:solidFill>
                  <a:schemeClr val="bg1"/>
                </a:solidFill>
              </a:rPr>
            </a:br>
            <a:r>
              <a:rPr lang="en-US" sz="6000" dirty="0">
                <a:solidFill>
                  <a:schemeClr val="bg1"/>
                </a:solidFill>
              </a:rPr>
              <a:t>2 Yearly Reports </a:t>
            </a:r>
            <a:br>
              <a:rPr lang="en-US" sz="4400" dirty="0">
                <a:solidFill>
                  <a:schemeClr val="bg1"/>
                </a:solidFill>
              </a:rPr>
            </a:br>
            <a:r>
              <a:rPr lang="en-US" sz="4400" dirty="0">
                <a:solidFill>
                  <a:schemeClr val="bg1"/>
                </a:solidFill>
              </a:rPr>
              <a:t> </a:t>
            </a:r>
            <a:endParaRPr sz="44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extLst>
      <p:ext uri="{BB962C8B-B14F-4D97-AF65-F5344CB8AC3E}">
        <p14:creationId xmlns:p14="http://schemas.microsoft.com/office/powerpoint/2010/main" val="286159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F00FBE-91E8-495E-A00A-4A8D63458940}"/>
              </a:ext>
            </a:extLst>
          </p:cNvPr>
          <p:cNvSpPr txBox="1"/>
          <p:nvPr/>
        </p:nvSpPr>
        <p:spPr>
          <a:xfrm>
            <a:off x="4436919" y="1390302"/>
            <a:ext cx="9372600" cy="3012363"/>
          </a:xfrm>
          <a:prstGeom prst="rect">
            <a:avLst/>
          </a:prstGeom>
          <a:noFill/>
        </p:spPr>
        <p:txBody>
          <a:bodyPr wrap="square" lIns="91440" tIns="45720" rIns="91440" bIns="45720" anchor="t">
            <a:spAutoFit/>
          </a:bodyPr>
          <a:lstStyle/>
          <a:p>
            <a:pPr algn="ctr">
              <a:lnSpc>
                <a:spcPct val="107000"/>
              </a:lnSpc>
            </a:pPr>
            <a:r>
              <a:rPr lang="en-US" sz="6000" dirty="0">
                <a:solidFill>
                  <a:schemeClr val="bg1"/>
                </a:solidFill>
                <a:ea typeface="Times New Roman" panose="02020603050405020304" pitchFamily="18" charset="0"/>
                <a:cs typeface="Times New Roman"/>
              </a:rPr>
              <a:t>Progress Reports &amp; PARS are submitted on the </a:t>
            </a:r>
            <a:r>
              <a:rPr lang="en-US" sz="6000" i="1" dirty="0">
                <a:solidFill>
                  <a:schemeClr val="bg1"/>
                </a:solidFill>
                <a:ea typeface="Times New Roman" panose="02020603050405020304" pitchFamily="18" charset="0"/>
                <a:cs typeface="Times New Roman"/>
              </a:rPr>
              <a:t>Progress Reports and PARS </a:t>
            </a:r>
            <a:r>
              <a:rPr lang="en-US" sz="6000" dirty="0">
                <a:solidFill>
                  <a:schemeClr val="bg1"/>
                </a:solidFill>
                <a:ea typeface="Times New Roman" panose="02020603050405020304" pitchFamily="18" charset="0"/>
                <a:cs typeface="Times New Roman"/>
              </a:rPr>
              <a:t>page.</a:t>
            </a:r>
          </a:p>
        </p:txBody>
      </p:sp>
      <p:sp>
        <p:nvSpPr>
          <p:cNvPr id="5" name="TextBox 4">
            <a:extLst>
              <a:ext uri="{FF2B5EF4-FFF2-40B4-BE49-F238E27FC236}">
                <a16:creationId xmlns:a16="http://schemas.microsoft.com/office/drawing/2014/main" id="{FB70E2F3-586C-292D-000B-F4B4F1A7E11A}"/>
              </a:ext>
            </a:extLst>
          </p:cNvPr>
          <p:cNvSpPr txBox="1"/>
          <p:nvPr/>
        </p:nvSpPr>
        <p:spPr>
          <a:xfrm>
            <a:off x="0" y="5884336"/>
            <a:ext cx="18288000" cy="847604"/>
          </a:xfrm>
          <a:prstGeom prst="rect">
            <a:avLst/>
          </a:prstGeom>
          <a:noFill/>
        </p:spPr>
        <p:txBody>
          <a:bodyPr wrap="square">
            <a:spAutoFit/>
          </a:bodyPr>
          <a:lstStyle/>
          <a:p>
            <a:pPr marL="800100" lvl="1" indent="-342900">
              <a:lnSpc>
                <a:spcPct val="107000"/>
              </a:lnSpc>
              <a:buFont typeface="Symbol" panose="05050102010706020507" pitchFamily="18" charset="2"/>
              <a:buChar char=""/>
            </a:pPr>
            <a:r>
              <a:rPr lang="en-US" sz="4800" dirty="0">
                <a:solidFill>
                  <a:schemeClr val="bg1"/>
                </a:solidFill>
                <a:ea typeface="Times New Roman" panose="02020603050405020304" pitchFamily="18" charset="0"/>
                <a:cs typeface="Times New Roman" panose="02020603050405020304" pitchFamily="18" charset="0"/>
                <a:hlinkClick r:id="rId3"/>
              </a:rPr>
              <a:t>https://academicadmin.arizona.edu/progress-reports-and-pars</a:t>
            </a:r>
            <a:endParaRPr lang="en-US" sz="48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042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A81F9-5BC1-4BF2-8E99-1605AB52E799}"/>
              </a:ext>
            </a:extLst>
          </p:cNvPr>
          <p:cNvSpPr txBox="1"/>
          <p:nvPr/>
        </p:nvSpPr>
        <p:spPr>
          <a:xfrm>
            <a:off x="2667000" y="190500"/>
            <a:ext cx="13868400" cy="1015663"/>
          </a:xfrm>
          <a:prstGeom prst="rect">
            <a:avLst/>
          </a:prstGeom>
          <a:noFill/>
        </p:spPr>
        <p:txBody>
          <a:bodyPr wrap="square" rtlCol="0">
            <a:spAutoFit/>
          </a:bodyPr>
          <a:lstStyle/>
          <a:p>
            <a:r>
              <a:rPr lang="en-US" sz="6000" dirty="0">
                <a:solidFill>
                  <a:schemeClr val="bg1"/>
                </a:solidFill>
              </a:rPr>
              <a:t>    Interim Progress Report </a:t>
            </a:r>
            <a:r>
              <a:rPr lang="en-US" sz="3600" dirty="0">
                <a:solidFill>
                  <a:schemeClr val="bg1"/>
                </a:solidFill>
              </a:rPr>
              <a:t>– </a:t>
            </a:r>
            <a:r>
              <a:rPr lang="en-US" sz="6000" dirty="0">
                <a:solidFill>
                  <a:schemeClr val="bg1"/>
                </a:solidFill>
              </a:rPr>
              <a:t>12-31</a:t>
            </a:r>
          </a:p>
        </p:txBody>
      </p:sp>
      <p:sp>
        <p:nvSpPr>
          <p:cNvPr id="7" name="TextBox 6">
            <a:extLst>
              <a:ext uri="{FF2B5EF4-FFF2-40B4-BE49-F238E27FC236}">
                <a16:creationId xmlns:a16="http://schemas.microsoft.com/office/drawing/2014/main" id="{15A22925-F0C8-45A2-AE60-86BF15718167}"/>
              </a:ext>
            </a:extLst>
          </p:cNvPr>
          <p:cNvSpPr txBox="1"/>
          <p:nvPr/>
        </p:nvSpPr>
        <p:spPr>
          <a:xfrm>
            <a:off x="152400" y="2171700"/>
            <a:ext cx="17830800" cy="5143139"/>
          </a:xfrm>
          <a:prstGeom prst="rect">
            <a:avLst/>
          </a:prstGeom>
          <a:noFill/>
        </p:spPr>
        <p:txBody>
          <a:bodyPr wrap="square">
            <a:spAutoFit/>
          </a:bodyPr>
          <a:lstStyle/>
          <a:p>
            <a:pPr>
              <a:lnSpc>
                <a:spcPct val="107000"/>
              </a:lnSpc>
            </a:pPr>
            <a:endParaRPr lang="en-US" sz="2800" dirty="0">
              <a:solidFill>
                <a:schemeClr val="bg1"/>
              </a:solidFill>
              <a:ea typeface="Times New Roman" panose="02020603050405020304" pitchFamily="18" charset="0"/>
              <a:cs typeface="Times New Roman" panose="02020603050405020304" pitchFamily="18" charset="0"/>
            </a:endParaRPr>
          </a:p>
          <a:p>
            <a:pPr marL="342900" indent="-342900">
              <a:lnSpc>
                <a:spcPct val="107000"/>
              </a:lnSpc>
              <a:buFont typeface="Symbol" panose="05050102010706020507" pitchFamily="18" charset="2"/>
              <a:buChar char=""/>
            </a:pPr>
            <a:r>
              <a:rPr lang="en-US" sz="2800" dirty="0">
                <a:solidFill>
                  <a:schemeClr val="bg1"/>
                </a:solidFill>
                <a:ea typeface="Times New Roman" panose="02020603050405020304" pitchFamily="18" charset="0"/>
                <a:cs typeface="Times New Roman" panose="02020603050405020304" pitchFamily="18" charset="0"/>
              </a:rPr>
              <a:t>Program Manager fills out the written portion of Project Scope, Outcomes &amp; Student Response on the website under their project.</a:t>
            </a:r>
          </a:p>
          <a:p>
            <a:pPr marL="342900" indent="-342900">
              <a:lnSpc>
                <a:spcPct val="107000"/>
              </a:lnSpc>
              <a:buFont typeface="Symbol" panose="05050102010706020507" pitchFamily="18" charset="2"/>
              <a:buChar char=""/>
            </a:pPr>
            <a:endParaRPr lang="en-US" sz="2800" dirty="0">
              <a:solidFill>
                <a:schemeClr val="bg1"/>
              </a:solidFill>
              <a:ea typeface="Times New Roman" panose="02020603050405020304" pitchFamily="18" charset="0"/>
              <a:cs typeface="Times New Roman" panose="02020603050405020304" pitchFamily="18" charset="0"/>
            </a:endParaRPr>
          </a:p>
          <a:p>
            <a:pPr marL="342900" indent="-342900">
              <a:lnSpc>
                <a:spcPct val="107000"/>
              </a:lnSpc>
              <a:buFont typeface="Symbol" panose="05050102010706020507" pitchFamily="18" charset="2"/>
              <a:buChar char=""/>
            </a:pPr>
            <a:r>
              <a:rPr lang="en-US" sz="2800" dirty="0">
                <a:solidFill>
                  <a:schemeClr val="bg1"/>
                </a:solidFill>
                <a:ea typeface="Times New Roman" panose="02020603050405020304" pitchFamily="18" charset="0"/>
                <a:cs typeface="Times New Roman" panose="02020603050405020304" pitchFamily="18" charset="0"/>
              </a:rPr>
              <a:t>The project header information and the Budget column of the budget template have been completed for you.</a:t>
            </a:r>
            <a:endParaRPr lang="en-US" sz="2800" dirty="0">
              <a:solidFill>
                <a:schemeClr val="bg1"/>
              </a:solidFill>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US" sz="2800" dirty="0">
              <a:solidFill>
                <a:schemeClr val="bg1"/>
              </a:solidFill>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2800" dirty="0">
                <a:solidFill>
                  <a:schemeClr val="bg1"/>
                </a:solidFill>
                <a:ea typeface="Times New Roman" panose="02020603050405020304" pitchFamily="18" charset="0"/>
                <a:cs typeface="Times New Roman" panose="02020603050405020304" pitchFamily="18" charset="0"/>
              </a:rPr>
              <a:t>We  enter actuals data from UAccess Analytics, as of 11/30, in the column labeled Actual YTD (column G). For those projects that have multiple categories in their operations budget, the total year-to-date expenditures have been combined. Please adjust the operations section to reflect the expenses in each category. Enter data in the column labeled Projected Exp (column I). This amount represents planned expenditures for the remainder of the fiscal year (through June 30th).</a:t>
            </a:r>
            <a:endParaRPr lang="en-US" sz="28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057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A81F9-5BC1-4BF2-8E99-1605AB52E799}"/>
              </a:ext>
            </a:extLst>
          </p:cNvPr>
          <p:cNvSpPr txBox="1"/>
          <p:nvPr/>
        </p:nvSpPr>
        <p:spPr>
          <a:xfrm>
            <a:off x="6019800" y="1409702"/>
            <a:ext cx="10515600" cy="1015663"/>
          </a:xfrm>
          <a:prstGeom prst="rect">
            <a:avLst/>
          </a:prstGeom>
          <a:noFill/>
        </p:spPr>
        <p:txBody>
          <a:bodyPr wrap="square" rtlCol="0">
            <a:spAutoFit/>
          </a:bodyPr>
          <a:lstStyle/>
          <a:p>
            <a:r>
              <a:rPr lang="en-US" sz="6000" dirty="0">
                <a:solidFill>
                  <a:schemeClr val="bg1"/>
                </a:solidFill>
              </a:rPr>
              <a:t>Budget Spreadsheet Categories</a:t>
            </a:r>
          </a:p>
        </p:txBody>
      </p:sp>
      <p:sp>
        <p:nvSpPr>
          <p:cNvPr id="4" name="TextBox 3">
            <a:extLst>
              <a:ext uri="{FF2B5EF4-FFF2-40B4-BE49-F238E27FC236}">
                <a16:creationId xmlns:a16="http://schemas.microsoft.com/office/drawing/2014/main" id="{A1D9E657-B492-46F1-AD2C-1E954024AC5D}"/>
              </a:ext>
            </a:extLst>
          </p:cNvPr>
          <p:cNvSpPr txBox="1"/>
          <p:nvPr/>
        </p:nvSpPr>
        <p:spPr>
          <a:xfrm>
            <a:off x="228600" y="1028700"/>
            <a:ext cx="3962400" cy="6832640"/>
          </a:xfrm>
          <a:prstGeom prst="rect">
            <a:avLst/>
          </a:prstGeom>
          <a:noFill/>
        </p:spPr>
        <p:txBody>
          <a:bodyPr wrap="square" rtlCol="0">
            <a:spAutoFit/>
          </a:bodyPr>
          <a:lstStyle/>
          <a:p>
            <a:pPr marL="685800" indent="-685800">
              <a:buFont typeface="Arial" panose="020B0604020202020204" pitchFamily="34" charset="0"/>
              <a:buChar char="•"/>
            </a:pPr>
            <a:r>
              <a:rPr lang="en-US" sz="4800" b="1" dirty="0"/>
              <a:t>Personnel</a:t>
            </a:r>
          </a:p>
          <a:p>
            <a:pPr marL="685800" indent="-685800">
              <a:buFont typeface="Arial" panose="020B0604020202020204" pitchFamily="34" charset="0"/>
              <a:buChar char="•"/>
            </a:pPr>
            <a:r>
              <a:rPr lang="en-US" sz="4800" b="1" dirty="0"/>
              <a:t>ERE</a:t>
            </a:r>
          </a:p>
          <a:p>
            <a:pPr marL="685800" indent="-685800">
              <a:buFont typeface="Arial" panose="020B0604020202020204" pitchFamily="34" charset="0"/>
              <a:buChar char="•"/>
            </a:pPr>
            <a:r>
              <a:rPr lang="en-US" sz="4800" b="1" dirty="0"/>
              <a:t>Operation’s</a:t>
            </a:r>
          </a:p>
          <a:p>
            <a:pPr marL="685800" indent="-685800">
              <a:buFont typeface="Arial" panose="020B0604020202020204" pitchFamily="34" charset="0"/>
              <a:buChar char="•"/>
            </a:pPr>
            <a:r>
              <a:rPr lang="en-US" sz="4800" b="1" dirty="0"/>
              <a:t>Travel</a:t>
            </a:r>
          </a:p>
          <a:p>
            <a:pPr marL="685800" indent="-685800">
              <a:buFont typeface="Arial" panose="020B0604020202020204" pitchFamily="34" charset="0"/>
              <a:buChar char="•"/>
            </a:pPr>
            <a:r>
              <a:rPr lang="en-US" sz="4800" b="1" dirty="0"/>
              <a:t>Student Support</a:t>
            </a:r>
          </a:p>
          <a:p>
            <a:pPr marL="685800" indent="-685800">
              <a:buFont typeface="Arial" panose="020B0604020202020204" pitchFamily="34" charset="0"/>
              <a:buChar char="•"/>
            </a:pPr>
            <a:r>
              <a:rPr lang="en-US" sz="4800" b="1" dirty="0"/>
              <a:t>Capital Expenses</a:t>
            </a:r>
          </a:p>
          <a:p>
            <a:pPr marL="685800" indent="-685800">
              <a:buFont typeface="Arial" panose="020B0604020202020204" pitchFamily="34" charset="0"/>
              <a:buChar char="•"/>
            </a:pPr>
            <a:r>
              <a:rPr lang="en-US" sz="4800" b="1" dirty="0"/>
              <a:t>ASC</a:t>
            </a:r>
            <a:endParaRPr lang="en-US" sz="5400" b="1" dirty="0"/>
          </a:p>
        </p:txBody>
      </p:sp>
      <p:pic>
        <p:nvPicPr>
          <p:cNvPr id="19" name="Picture 18">
            <a:extLst>
              <a:ext uri="{FF2B5EF4-FFF2-40B4-BE49-F238E27FC236}">
                <a16:creationId xmlns:a16="http://schemas.microsoft.com/office/drawing/2014/main" id="{7D7D63DA-9BA5-807D-0322-3032680E528A}"/>
              </a:ext>
            </a:extLst>
          </p:cNvPr>
          <p:cNvPicPr>
            <a:picLocks noChangeAspect="1"/>
          </p:cNvPicPr>
          <p:nvPr/>
        </p:nvPicPr>
        <p:blipFill>
          <a:blip r:embed="rId3"/>
          <a:stretch>
            <a:fillRect/>
          </a:stretch>
        </p:blipFill>
        <p:spPr>
          <a:xfrm>
            <a:off x="4572000" y="2552700"/>
            <a:ext cx="11430000" cy="7467600"/>
          </a:xfrm>
          <a:prstGeom prst="rect">
            <a:avLst/>
          </a:prstGeom>
        </p:spPr>
      </p:pic>
    </p:spTree>
    <p:extLst>
      <p:ext uri="{BB962C8B-B14F-4D97-AF65-F5344CB8AC3E}">
        <p14:creationId xmlns:p14="http://schemas.microsoft.com/office/powerpoint/2010/main" val="311334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A81F9-5BC1-4BF2-8E99-1605AB52E799}"/>
              </a:ext>
            </a:extLst>
          </p:cNvPr>
          <p:cNvSpPr txBox="1"/>
          <p:nvPr/>
        </p:nvSpPr>
        <p:spPr>
          <a:xfrm>
            <a:off x="152400" y="-190500"/>
            <a:ext cx="16764000" cy="1015663"/>
          </a:xfrm>
          <a:prstGeom prst="rect">
            <a:avLst/>
          </a:prstGeom>
          <a:noFill/>
        </p:spPr>
        <p:txBody>
          <a:bodyPr wrap="square" rtlCol="0">
            <a:spAutoFit/>
          </a:bodyPr>
          <a:lstStyle/>
          <a:p>
            <a:r>
              <a:rPr lang="en-US" sz="6000" dirty="0">
                <a:solidFill>
                  <a:schemeClr val="bg1"/>
                </a:solidFill>
              </a:rPr>
              <a:t> Interim Progress Report Spreadsheet</a:t>
            </a:r>
          </a:p>
        </p:txBody>
      </p:sp>
      <p:pic>
        <p:nvPicPr>
          <p:cNvPr id="4" name="Picture 3">
            <a:extLst>
              <a:ext uri="{FF2B5EF4-FFF2-40B4-BE49-F238E27FC236}">
                <a16:creationId xmlns:a16="http://schemas.microsoft.com/office/drawing/2014/main" id="{CF3023F1-8878-4809-8B91-A25154E0F6BD}"/>
              </a:ext>
            </a:extLst>
          </p:cNvPr>
          <p:cNvPicPr>
            <a:picLocks noChangeAspect="1"/>
          </p:cNvPicPr>
          <p:nvPr/>
        </p:nvPicPr>
        <p:blipFill>
          <a:blip r:embed="rId3"/>
          <a:stretch>
            <a:fillRect/>
          </a:stretch>
        </p:blipFill>
        <p:spPr>
          <a:xfrm>
            <a:off x="64299" y="774316"/>
            <a:ext cx="17233101" cy="8483983"/>
          </a:xfrm>
          <a:prstGeom prst="rect">
            <a:avLst/>
          </a:prstGeom>
        </p:spPr>
      </p:pic>
    </p:spTree>
    <p:extLst>
      <p:ext uri="{BB962C8B-B14F-4D97-AF65-F5344CB8AC3E}">
        <p14:creationId xmlns:p14="http://schemas.microsoft.com/office/powerpoint/2010/main" val="1584397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A81F9-5BC1-4BF2-8E99-1605AB52E799}"/>
              </a:ext>
            </a:extLst>
          </p:cNvPr>
          <p:cNvSpPr txBox="1"/>
          <p:nvPr/>
        </p:nvSpPr>
        <p:spPr>
          <a:xfrm>
            <a:off x="533400" y="0"/>
            <a:ext cx="16002000" cy="1015663"/>
          </a:xfrm>
          <a:prstGeom prst="rect">
            <a:avLst/>
          </a:prstGeom>
          <a:noFill/>
        </p:spPr>
        <p:txBody>
          <a:bodyPr wrap="square" rtlCol="0">
            <a:spAutoFit/>
          </a:bodyPr>
          <a:lstStyle/>
          <a:p>
            <a:r>
              <a:rPr lang="en-US" sz="6000" dirty="0">
                <a:solidFill>
                  <a:schemeClr val="bg1"/>
                </a:solidFill>
              </a:rPr>
              <a:t>Final Year-end Progress Report-</a:t>
            </a:r>
          </a:p>
        </p:txBody>
      </p:sp>
      <p:sp>
        <p:nvSpPr>
          <p:cNvPr id="4" name="TextBox 3">
            <a:extLst>
              <a:ext uri="{FF2B5EF4-FFF2-40B4-BE49-F238E27FC236}">
                <a16:creationId xmlns:a16="http://schemas.microsoft.com/office/drawing/2014/main" id="{21E57533-8FB2-47F1-864C-91A3517EF3DB}"/>
              </a:ext>
            </a:extLst>
          </p:cNvPr>
          <p:cNvSpPr txBox="1"/>
          <p:nvPr/>
        </p:nvSpPr>
        <p:spPr>
          <a:xfrm>
            <a:off x="533400" y="2171700"/>
            <a:ext cx="16764000" cy="6007029"/>
          </a:xfrm>
          <a:prstGeom prst="rect">
            <a:avLst/>
          </a:prstGeom>
          <a:noFill/>
        </p:spPr>
        <p:txBody>
          <a:bodyPr wrap="square" rtlCol="0">
            <a:spAutoFit/>
          </a:bodyPr>
          <a:lstStyle/>
          <a:p>
            <a:pPr algn="ctr">
              <a:lnSpc>
                <a:spcPct val="107000"/>
              </a:lnSpc>
            </a:pPr>
            <a:r>
              <a:rPr lang="en-US" sz="3600" b="1" dirty="0">
                <a:solidFill>
                  <a:schemeClr val="bg1"/>
                </a:solidFill>
                <a:ea typeface="Times New Roman" panose="02020603050405020304" pitchFamily="18" charset="0"/>
                <a:cs typeface="Times New Roman" panose="02020603050405020304" pitchFamily="18" charset="0"/>
              </a:rPr>
              <a:t>The Final Budget Spreadsheet is designed to provide data in a format consistent with UAccess Analytics.</a:t>
            </a:r>
            <a:endParaRPr lang="en-US" sz="3600" dirty="0">
              <a:solidFill>
                <a:schemeClr val="bg1"/>
              </a:solidFill>
              <a:ea typeface="Calibri" panose="020F0502020204030204" pitchFamily="34" charset="0"/>
              <a:cs typeface="Times New Roman" panose="02020603050405020304" pitchFamily="18" charset="0"/>
            </a:endParaRPr>
          </a:p>
          <a:p>
            <a:pPr>
              <a:lnSpc>
                <a:spcPct val="107000"/>
              </a:lnSpc>
            </a:pPr>
            <a:r>
              <a:rPr lang="en-US" sz="3600" dirty="0">
                <a:solidFill>
                  <a:schemeClr val="bg1"/>
                </a:solidFill>
                <a:ea typeface="Times New Roman" panose="02020603050405020304" pitchFamily="18" charset="0"/>
                <a:cs typeface="Times New Roman" panose="02020603050405020304" pitchFamily="18" charset="0"/>
              </a:rPr>
              <a:t> </a:t>
            </a:r>
            <a:endParaRPr lang="en-US" sz="3600" dirty="0">
              <a:solidFill>
                <a:schemeClr val="bg1"/>
              </a:solidFill>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3600" dirty="0">
                <a:solidFill>
                  <a:schemeClr val="bg1"/>
                </a:solidFill>
                <a:ea typeface="Times New Roman" panose="02020603050405020304" pitchFamily="18" charset="0"/>
                <a:cs typeface="Times New Roman" panose="02020603050405020304" pitchFamily="18" charset="0"/>
              </a:rPr>
              <a:t>Program Manager fills out the written portion of Project Scope, Outcomes &amp; Student Response on the website under their project.</a:t>
            </a:r>
          </a:p>
          <a:p>
            <a:pPr marL="342900" indent="-342900">
              <a:lnSpc>
                <a:spcPct val="107000"/>
              </a:lnSpc>
              <a:buFont typeface="Symbol" panose="05050102010706020507" pitchFamily="18" charset="2"/>
              <a:buChar char=""/>
            </a:pPr>
            <a:r>
              <a:rPr lang="en-US" sz="3600" dirty="0">
                <a:solidFill>
                  <a:schemeClr val="bg1"/>
                </a:solidFill>
                <a:ea typeface="Times New Roman" panose="02020603050405020304" pitchFamily="18" charset="0"/>
                <a:cs typeface="Times New Roman" panose="02020603050405020304" pitchFamily="18" charset="0"/>
              </a:rPr>
              <a:t>The project header information and the Budget column have been completed for you.</a:t>
            </a:r>
          </a:p>
          <a:p>
            <a:pPr marL="342900" indent="-342900">
              <a:lnSpc>
                <a:spcPct val="107000"/>
              </a:lnSpc>
              <a:buFont typeface="Symbol" panose="05050102010706020507" pitchFamily="18" charset="2"/>
              <a:buChar char=""/>
            </a:pPr>
            <a:r>
              <a:rPr lang="en-US" sz="3600" dirty="0">
                <a:solidFill>
                  <a:schemeClr val="bg1"/>
                </a:solidFill>
                <a:ea typeface="Times New Roman" panose="02020603050405020304" pitchFamily="18" charset="0"/>
                <a:cs typeface="Times New Roman" panose="02020603050405020304" pitchFamily="18" charset="0"/>
              </a:rPr>
              <a:t>You will enter actual dollar amounts from UAccess Analytics, as of end of fiscal year,  in the column labeled Actual YTD.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buFont typeface="Symbol" panose="05050102010706020507" pitchFamily="18" charset="2"/>
              <a:buChar char=""/>
            </a:pP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3600" dirty="0">
                <a:solidFill>
                  <a:schemeClr val="bg1"/>
                </a:solidFill>
                <a:ea typeface="Calibri" panose="020F0502020204030204" pitchFamily="34" charset="0"/>
                <a:cs typeface="Times New Roman" panose="02020603050405020304" pitchFamily="18" charset="0"/>
              </a:rPr>
              <a:t>Due 8/31.</a:t>
            </a:r>
          </a:p>
          <a:p>
            <a:pPr marL="342900" indent="-342900">
              <a:lnSpc>
                <a:spcPct val="107000"/>
              </a:lnSpc>
              <a:buFont typeface="Symbol" panose="05050102010706020507" pitchFamily="18" charset="2"/>
              <a:buChar char=""/>
            </a:pP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2110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A81F9-5BC1-4BF2-8E99-1605AB52E799}"/>
              </a:ext>
            </a:extLst>
          </p:cNvPr>
          <p:cNvSpPr txBox="1"/>
          <p:nvPr/>
        </p:nvSpPr>
        <p:spPr>
          <a:xfrm>
            <a:off x="1981200" y="0"/>
            <a:ext cx="14554200" cy="1015663"/>
          </a:xfrm>
          <a:prstGeom prst="rect">
            <a:avLst/>
          </a:prstGeom>
          <a:noFill/>
        </p:spPr>
        <p:txBody>
          <a:bodyPr wrap="square" rtlCol="0">
            <a:spAutoFit/>
          </a:bodyPr>
          <a:lstStyle/>
          <a:p>
            <a:r>
              <a:rPr lang="en-US" sz="6000" dirty="0">
                <a:solidFill>
                  <a:schemeClr val="bg1"/>
                </a:solidFill>
              </a:rPr>
              <a:t>Final Progress Report Spreadsheet</a:t>
            </a:r>
          </a:p>
        </p:txBody>
      </p:sp>
      <p:pic>
        <p:nvPicPr>
          <p:cNvPr id="3" name="Picture 2">
            <a:extLst>
              <a:ext uri="{FF2B5EF4-FFF2-40B4-BE49-F238E27FC236}">
                <a16:creationId xmlns:a16="http://schemas.microsoft.com/office/drawing/2014/main" id="{D33EE732-C980-4FD1-8773-B184413AF190}"/>
              </a:ext>
            </a:extLst>
          </p:cNvPr>
          <p:cNvPicPr>
            <a:picLocks noChangeAspect="1"/>
          </p:cNvPicPr>
          <p:nvPr/>
        </p:nvPicPr>
        <p:blipFill>
          <a:blip r:embed="rId3"/>
          <a:stretch>
            <a:fillRect/>
          </a:stretch>
        </p:blipFill>
        <p:spPr>
          <a:xfrm>
            <a:off x="228600" y="1034896"/>
            <a:ext cx="16840200" cy="8217207"/>
          </a:xfrm>
          <a:prstGeom prst="rect">
            <a:avLst/>
          </a:prstGeom>
        </p:spPr>
      </p:pic>
    </p:spTree>
    <p:extLst>
      <p:ext uri="{BB962C8B-B14F-4D97-AF65-F5344CB8AC3E}">
        <p14:creationId xmlns:p14="http://schemas.microsoft.com/office/powerpoint/2010/main" val="161314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37E3C-603A-4460-82F7-4CC0B3CD2B52}"/>
              </a:ext>
            </a:extLst>
          </p:cNvPr>
          <p:cNvSpPr txBox="1"/>
          <p:nvPr/>
        </p:nvSpPr>
        <p:spPr>
          <a:xfrm>
            <a:off x="533401" y="495300"/>
            <a:ext cx="17497425" cy="8586966"/>
          </a:xfrm>
          <a:prstGeom prst="rect">
            <a:avLst/>
          </a:prstGeom>
          <a:noFill/>
        </p:spPr>
        <p:txBody>
          <a:bodyPr wrap="square" rtlCol="0">
            <a:spAutoFit/>
          </a:bodyPr>
          <a:lstStyle/>
          <a:p>
            <a:pPr algn="ctr"/>
            <a:r>
              <a:rPr lang="en-US" sz="8000" b="1" u="sng" dirty="0">
                <a:solidFill>
                  <a:schemeClr val="bg1"/>
                </a:solidFill>
              </a:rPr>
              <a:t>PARS </a:t>
            </a:r>
          </a:p>
          <a:p>
            <a:pPr algn="ctr"/>
            <a:endParaRPr lang="en-US" sz="4400" b="1" u="sng" dirty="0">
              <a:solidFill>
                <a:schemeClr val="bg1"/>
              </a:solidFill>
            </a:endParaRPr>
          </a:p>
          <a:p>
            <a:pPr algn="ctr"/>
            <a:r>
              <a:rPr lang="en-US" sz="4000" b="1" dirty="0">
                <a:solidFill>
                  <a:schemeClr val="bg1"/>
                </a:solidFill>
              </a:rPr>
              <a:t>Is a Program Alteration Request required to adjust your project? </a:t>
            </a:r>
          </a:p>
          <a:p>
            <a:pPr marL="342900" indent="-342900" algn="ctr">
              <a:buFont typeface="Arial" panose="020B0604020202020204" pitchFamily="34" charset="0"/>
              <a:buChar char="•"/>
            </a:pPr>
            <a:r>
              <a:rPr lang="en-US" sz="4000" b="1" dirty="0">
                <a:solidFill>
                  <a:schemeClr val="bg1"/>
                </a:solidFill>
              </a:rPr>
              <a:t>Pars are reviewed at SSFAB Board meetings on Fridays.</a:t>
            </a:r>
          </a:p>
          <a:p>
            <a:pPr marL="342900" indent="-342900" algn="ctr">
              <a:buFont typeface="Arial" panose="020B0604020202020204" pitchFamily="34" charset="0"/>
              <a:buChar char="•"/>
            </a:pPr>
            <a:r>
              <a:rPr lang="en-US" sz="4000" b="1" dirty="0">
                <a:solidFill>
                  <a:schemeClr val="bg1"/>
                </a:solidFill>
              </a:rPr>
              <a:t>Submit your PAR no later than Wednesday of the week the Board is meeting.</a:t>
            </a:r>
          </a:p>
          <a:p>
            <a:pPr marL="342900" indent="-342900" algn="ctr">
              <a:buFont typeface="Arial" panose="020B0604020202020204" pitchFamily="34" charset="0"/>
              <a:buChar char="•"/>
            </a:pPr>
            <a:r>
              <a:rPr lang="en-US" sz="4000" b="1" dirty="0">
                <a:solidFill>
                  <a:schemeClr val="bg1"/>
                </a:solidFill>
              </a:rPr>
              <a:t>Describe the changes clearly.</a:t>
            </a:r>
          </a:p>
          <a:p>
            <a:pPr marL="342900" indent="-342900" algn="ctr">
              <a:buFont typeface="Arial" panose="020B0604020202020204" pitchFamily="34" charset="0"/>
              <a:buChar char="•"/>
            </a:pPr>
            <a:r>
              <a:rPr lang="en-US" sz="4000" b="1" dirty="0">
                <a:solidFill>
                  <a:schemeClr val="bg1"/>
                </a:solidFill>
              </a:rPr>
              <a:t>Provide the PAR Template vetted by your Fiscal Officer.</a:t>
            </a:r>
          </a:p>
          <a:p>
            <a:pPr marL="342900" indent="-342900" algn="ctr">
              <a:buFont typeface="Arial" panose="020B0604020202020204" pitchFamily="34" charset="0"/>
              <a:buChar char="•"/>
            </a:pPr>
            <a:endParaRPr lang="en-US" sz="40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chemeClr val="accent5">
                    <a:lumMod val="60000"/>
                    <a:lumOff val="40000"/>
                  </a:schemeClr>
                </a:solidFill>
                <a:ea typeface="Times New Roman" panose="02020603050405020304" pitchFamily="18" charset="0"/>
              </a:rPr>
              <a:t>Refer to the PAR Flowchart on the website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kern="1200" cap="none" spc="0" normalizeH="0" baseline="0" noProof="0" dirty="0">
                <a:ln>
                  <a:noFill/>
                </a:ln>
                <a:solidFill>
                  <a:srgbClr val="FFFFFF"/>
                </a:solidFill>
                <a:effectLst/>
                <a:uLnTx/>
                <a:uFillTx/>
                <a:latin typeface="Calibri Light" panose="020F0302020204030204"/>
                <a:ea typeface="+mn-ea"/>
                <a:cs typeface="+mn-cs"/>
              </a:rPr>
              <a:t>https://academicadmin.arizona.edu/progress-reports-and-pars</a:t>
            </a:r>
          </a:p>
          <a:p>
            <a:pPr marL="342900" indent="-342900" algn="ctr">
              <a:buFont typeface="Arial" panose="020B0604020202020204" pitchFamily="34" charset="0"/>
              <a:buChar char="•"/>
            </a:pPr>
            <a:endParaRPr lang="en-US" sz="4000" dirty="0">
              <a:solidFill>
                <a:schemeClr val="accent5">
                  <a:lumMod val="60000"/>
                  <a:lumOff val="40000"/>
                </a:schemeClr>
              </a:solidFill>
              <a:ea typeface="Times New Roman" panose="02020603050405020304" pitchFamily="18" charset="0"/>
            </a:endParaRPr>
          </a:p>
          <a:p>
            <a:pPr marL="342900" indent="-342900" algn="ctr">
              <a:buFont typeface="Arial" panose="020B0604020202020204" pitchFamily="34" charset="0"/>
              <a:buChar char="•"/>
            </a:pPr>
            <a:endParaRPr lang="en-US" sz="4000" dirty="0">
              <a:solidFill>
                <a:schemeClr val="accent5">
                  <a:lumMod val="60000"/>
                  <a:lumOff val="40000"/>
                </a:schemeClr>
              </a:solidFill>
            </a:endParaRPr>
          </a:p>
        </p:txBody>
      </p:sp>
      <p:sp>
        <p:nvSpPr>
          <p:cNvPr id="5" name="Oval 4">
            <a:extLst>
              <a:ext uri="{FF2B5EF4-FFF2-40B4-BE49-F238E27FC236}">
                <a16:creationId xmlns:a16="http://schemas.microsoft.com/office/drawing/2014/main" id="{1D28AA1A-0343-4921-BC61-16D38EC122E0}"/>
              </a:ext>
            </a:extLst>
          </p:cNvPr>
          <p:cNvSpPr/>
          <p:nvPr/>
        </p:nvSpPr>
        <p:spPr>
          <a:xfrm>
            <a:off x="8201027" y="8724900"/>
            <a:ext cx="1781175"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Tree>
    <p:extLst>
      <p:ext uri="{BB962C8B-B14F-4D97-AF65-F5344CB8AC3E}">
        <p14:creationId xmlns:p14="http://schemas.microsoft.com/office/powerpoint/2010/main" val="60077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40"/>
            <a:ext cx="15201900" cy="2771775"/>
          </a:xfrm>
          <a:prstGeom prst="rect">
            <a:avLst/>
          </a:prstGeom>
        </p:spPr>
        <p:txBody>
          <a:bodyPr vert="horz" wrap="square" lIns="0" tIns="1653154" rIns="0" bIns="0" rtlCol="0">
            <a:noAutofit/>
          </a:bodyPr>
          <a:lstStyle/>
          <a:p>
            <a:pPr algn="ctr">
              <a:lnSpc>
                <a:spcPts val="10580"/>
              </a:lnSpc>
              <a:spcBef>
                <a:spcPts val="6634"/>
              </a:spcBef>
            </a:pPr>
            <a:r>
              <a:rPr lang="en-US" sz="10150" dirty="0">
                <a:solidFill>
                  <a:srgbClr val="FFFFFF"/>
                </a:solidFill>
              </a:rPr>
              <a:t>UACCESS ANALYTICS</a:t>
            </a:r>
            <a:endParaRPr sz="10150" dirty="0"/>
          </a:p>
        </p:txBody>
      </p:sp>
      <p:sp>
        <p:nvSpPr>
          <p:cNvPr id="6" name="object 6"/>
          <p:cNvSpPr txBox="1">
            <a:spLocks noGrp="1"/>
          </p:cNvSpPr>
          <p:nvPr>
            <p:ph type="title" idx="4294967295"/>
          </p:nvPr>
        </p:nvSpPr>
        <p:spPr>
          <a:xfrm>
            <a:off x="4495800" y="5553787"/>
            <a:ext cx="9220200" cy="1647115"/>
          </a:xfrm>
          <a:prstGeom prst="rect">
            <a:avLst/>
          </a:prstGeom>
        </p:spPr>
        <p:txBody>
          <a:bodyPr vert="horz" wrap="square" lIns="0" tIns="12700" rIns="0" bIns="0" rtlCol="0">
            <a:noAutofit/>
          </a:bodyPr>
          <a:lstStyle/>
          <a:p>
            <a:pPr marL="12700" algn="ctr">
              <a:spcBef>
                <a:spcPts val="100"/>
              </a:spcBef>
              <a:tabLst>
                <a:tab pos="1715135" algn="l"/>
                <a:tab pos="2174240" algn="l"/>
                <a:tab pos="4725670" algn="l"/>
              </a:tabLst>
            </a:pPr>
            <a:r>
              <a:rPr lang="en-US" sz="6000" dirty="0">
                <a:solidFill>
                  <a:schemeClr val="bg1"/>
                </a:solidFill>
              </a:rPr>
              <a:t>Recommended Reports</a:t>
            </a:r>
            <a:br>
              <a:rPr lang="en-US" sz="4400" dirty="0">
                <a:solidFill>
                  <a:schemeClr val="bg1"/>
                </a:solidFill>
              </a:rPr>
            </a:br>
            <a:r>
              <a:rPr lang="en-US" sz="4400" dirty="0">
                <a:solidFill>
                  <a:schemeClr val="bg1"/>
                </a:solidFill>
              </a:rPr>
              <a:t> </a:t>
            </a:r>
            <a:endParaRPr sz="44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extLst>
      <p:ext uri="{BB962C8B-B14F-4D97-AF65-F5344CB8AC3E}">
        <p14:creationId xmlns:p14="http://schemas.microsoft.com/office/powerpoint/2010/main" val="295619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idx="4294967295"/>
          </p:nvPr>
        </p:nvSpPr>
        <p:spPr>
          <a:xfrm>
            <a:off x="228600" y="1036638"/>
            <a:ext cx="12039600" cy="3268662"/>
          </a:xfrm>
          <a:prstGeom prst="rect">
            <a:avLst/>
          </a:prstGeom>
        </p:spPr>
        <p:txBody>
          <a:bodyPr vert="horz" wrap="square" lIns="0" tIns="15240" rIns="0" bIns="0" rtlCol="0">
            <a:noAutofit/>
          </a:bodyPr>
          <a:lstStyle/>
          <a:p>
            <a:pPr marL="15240" algn="ctr">
              <a:spcBef>
                <a:spcPts val="120"/>
              </a:spcBef>
            </a:pPr>
            <a:r>
              <a:rPr lang="en-US" sz="7200" dirty="0">
                <a:solidFill>
                  <a:schemeClr val="bg1"/>
                </a:solidFill>
              </a:rPr>
              <a:t>Budget Hybrid Style Accounts-  </a:t>
            </a:r>
            <a:r>
              <a:rPr lang="en-US" sz="4000" b="1" dirty="0">
                <a:solidFill>
                  <a:schemeClr val="bg1"/>
                </a:solidFill>
              </a:rPr>
              <a:t>SSF Accounts will be in budget style account.</a:t>
            </a:r>
            <a:r>
              <a:rPr lang="en-US" sz="4000" dirty="0">
                <a:solidFill>
                  <a:schemeClr val="bg1"/>
                </a:solidFill>
              </a:rPr>
              <a:t> </a:t>
            </a:r>
            <a:endParaRPr sz="4000" dirty="0">
              <a:solidFill>
                <a:schemeClr val="bg1"/>
              </a:solidFill>
            </a:endParaRPr>
          </a:p>
        </p:txBody>
      </p:sp>
      <p:sp>
        <p:nvSpPr>
          <p:cNvPr id="4" name="object 4"/>
          <p:cNvSpPr txBox="1"/>
          <p:nvPr/>
        </p:nvSpPr>
        <p:spPr>
          <a:xfrm>
            <a:off x="1371600" y="3695700"/>
            <a:ext cx="15392400" cy="5029200"/>
          </a:xfrm>
          <a:prstGeom prst="rect">
            <a:avLst/>
          </a:prstGeom>
        </p:spPr>
        <p:txBody>
          <a:bodyPr vert="horz" wrap="square" lIns="0" tIns="12700" rIns="0" bIns="0" rtlCol="0">
            <a:noAutofit/>
          </a:bodyPr>
          <a:lstStyle/>
          <a:p>
            <a:pPr marL="12700" algn="ctr">
              <a:spcBef>
                <a:spcPts val="100"/>
              </a:spcBef>
              <a:tabLst>
                <a:tab pos="1833880" algn="l"/>
                <a:tab pos="2926715" algn="l"/>
              </a:tabLst>
            </a:pPr>
            <a:r>
              <a:rPr lang="en-US" sz="4000" dirty="0">
                <a:solidFill>
                  <a:srgbClr val="81D3EB"/>
                </a:solidFill>
                <a:latin typeface="Calibri Light" panose="020F0302020204030204" pitchFamily="34" charset="0"/>
                <a:cs typeface="Calibri Light" panose="020F0302020204030204" pitchFamily="34" charset="0"/>
              </a:rPr>
              <a:t>This type of account has cash money, but also has designated budget with a plan for how funds will be spent in the fiscal year. </a:t>
            </a:r>
          </a:p>
          <a:p>
            <a:pPr marL="12700" algn="ctr">
              <a:spcBef>
                <a:spcPts val="100"/>
              </a:spcBef>
              <a:tabLst>
                <a:tab pos="1833880" algn="l"/>
                <a:tab pos="2926715" algn="l"/>
              </a:tabLst>
            </a:pPr>
            <a:endParaRPr lang="en-US" sz="3600" dirty="0">
              <a:solidFill>
                <a:srgbClr val="81D3EB"/>
              </a:solidFill>
              <a:latin typeface="Calibri Light" panose="020F0302020204030204" pitchFamily="34" charset="0"/>
              <a:cs typeface="Calibri Light" panose="020F0302020204030204" pitchFamily="34" charset="0"/>
            </a:endParaRPr>
          </a:p>
          <a:p>
            <a:pPr marL="12700" algn="ctr">
              <a:spcBef>
                <a:spcPts val="100"/>
              </a:spcBef>
              <a:tabLst>
                <a:tab pos="1833880" algn="l"/>
                <a:tab pos="2926715" algn="l"/>
              </a:tabLst>
            </a:pPr>
            <a:r>
              <a:rPr lang="en-US" sz="3600" dirty="0">
                <a:solidFill>
                  <a:srgbClr val="81D3EB"/>
                </a:solidFill>
                <a:latin typeface="Calibri Light" panose="020F0302020204030204" pitchFamily="34" charset="0"/>
                <a:cs typeface="Calibri Light" panose="020F0302020204030204" pitchFamily="34" charset="0"/>
              </a:rPr>
              <a:t>Reports to use for tracking:</a:t>
            </a:r>
          </a:p>
          <a:p>
            <a:pPr marL="12700" algn="ctr">
              <a:spcBef>
                <a:spcPts val="100"/>
              </a:spcBef>
              <a:tabLst>
                <a:tab pos="1833880" algn="l"/>
                <a:tab pos="2926715" algn="l"/>
              </a:tabLst>
            </a:pPr>
            <a:r>
              <a:rPr lang="en-US" sz="3600" dirty="0">
                <a:solidFill>
                  <a:srgbClr val="81D3EB"/>
                </a:solidFill>
                <a:latin typeface="Calibri Light" panose="020F0302020204030204" pitchFamily="34" charset="0"/>
                <a:cs typeface="Calibri Light" panose="020F0302020204030204" pitchFamily="34" charset="0"/>
              </a:rPr>
              <a:t>Analytics&gt;Financials&gt;General-Financial Management&gt;Current Account Balances</a:t>
            </a:r>
          </a:p>
          <a:p>
            <a:pPr marL="12700" algn="ctr">
              <a:spcBef>
                <a:spcPts val="100"/>
              </a:spcBef>
              <a:tabLst>
                <a:tab pos="1833880" algn="l"/>
                <a:tab pos="2926715" algn="l"/>
              </a:tabLst>
            </a:pPr>
            <a:r>
              <a:rPr lang="en-US" sz="3600" dirty="0">
                <a:solidFill>
                  <a:srgbClr val="81D3EB"/>
                </a:solidFill>
                <a:latin typeface="Calibri Light" panose="020F0302020204030204" pitchFamily="34" charset="0"/>
                <a:cs typeface="Calibri Light" panose="020F0302020204030204" pitchFamily="34" charset="0"/>
              </a:rPr>
              <a:t>Analytics&gt;Financials&gt;General-Financial Management&gt;Income &amp; Expense Reports </a:t>
            </a:r>
          </a:p>
          <a:p>
            <a:pPr marL="12700" algn="ctr">
              <a:spcBef>
                <a:spcPts val="100"/>
              </a:spcBef>
              <a:tabLst>
                <a:tab pos="1833880" algn="l"/>
                <a:tab pos="2926715" algn="l"/>
              </a:tabLst>
            </a:pPr>
            <a:r>
              <a:rPr lang="en-US" sz="3600" dirty="0">
                <a:solidFill>
                  <a:srgbClr val="81D3EB"/>
                </a:solidFill>
                <a:latin typeface="Calibri Light" panose="020F0302020204030204" pitchFamily="34" charset="0"/>
                <a:cs typeface="Calibri Light" panose="020F0302020204030204" pitchFamily="34" charset="0"/>
              </a:rPr>
              <a:t>Analytics&gt;Budget&gt;Line Management&gt;Budget Balances&gt;Current &amp; Next Year Budget -Balance Available</a:t>
            </a:r>
          </a:p>
          <a:p>
            <a:pPr marL="12700" algn="ctr">
              <a:spcBef>
                <a:spcPts val="100"/>
              </a:spcBef>
              <a:tabLst>
                <a:tab pos="1833880" algn="l"/>
                <a:tab pos="2926715" algn="l"/>
              </a:tabLst>
            </a:pPr>
            <a:r>
              <a:rPr lang="en-US" sz="3600" dirty="0">
                <a:solidFill>
                  <a:srgbClr val="81D3EB"/>
                </a:solidFill>
                <a:latin typeface="Calibri Light" panose="020F0302020204030204" pitchFamily="34" charset="0"/>
                <a:cs typeface="Calibri Light" panose="020F0302020204030204" pitchFamily="34" charset="0"/>
              </a:rPr>
              <a:t>Analytics&gt;Budget&gt;Line Management&gt;Budget Balances&gt;Current Next Year Budget </a:t>
            </a:r>
          </a:p>
          <a:p>
            <a:pPr marL="12700" algn="ctr">
              <a:spcBef>
                <a:spcPts val="100"/>
              </a:spcBef>
              <a:tabLst>
                <a:tab pos="1833880" algn="l"/>
                <a:tab pos="2926715" algn="l"/>
              </a:tabLst>
            </a:pP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98C9A39-D015-405C-BF6B-918FBE17855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4859002" y="550204"/>
            <a:ext cx="2423445" cy="2383496"/>
          </a:xfrm>
          <a:prstGeom prst="rect">
            <a:avLst/>
          </a:prstGeom>
          <a:noFill/>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3841358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356600" y="-42863"/>
            <a:ext cx="9931400" cy="10287000"/>
          </a:xfrm>
          <a:custGeom>
            <a:avLst/>
            <a:gdLst/>
            <a:ahLst/>
            <a:cxnLst/>
            <a:rect l="l" t="t" r="r" b="b"/>
            <a:pathLst>
              <a:path w="9931400" h="10287000">
                <a:moveTo>
                  <a:pt x="0" y="10286999"/>
                </a:moveTo>
                <a:lnTo>
                  <a:pt x="9931040" y="10286999"/>
                </a:lnTo>
                <a:lnTo>
                  <a:pt x="9931040" y="0"/>
                </a:lnTo>
                <a:lnTo>
                  <a:pt x="0" y="0"/>
                </a:lnTo>
                <a:lnTo>
                  <a:pt x="0" y="10286999"/>
                </a:lnTo>
                <a:close/>
              </a:path>
            </a:pathLst>
          </a:custGeom>
          <a:solidFill>
            <a:srgbClr val="0C234A"/>
          </a:solidFill>
        </p:spPr>
        <p:txBody>
          <a:bodyPr wrap="square" lIns="0" tIns="0" rIns="0" bIns="0" rtlCol="0"/>
          <a:lstStyle/>
          <a:p>
            <a:endParaRPr/>
          </a:p>
        </p:txBody>
      </p:sp>
      <p:sp>
        <p:nvSpPr>
          <p:cNvPr id="3" name="object 3"/>
          <p:cNvSpPr txBox="1"/>
          <p:nvPr/>
        </p:nvSpPr>
        <p:spPr>
          <a:xfrm>
            <a:off x="9911718" y="3162722"/>
            <a:ext cx="6623682" cy="5866978"/>
          </a:xfrm>
          <a:prstGeom prst="rect">
            <a:avLst/>
          </a:prstGeom>
        </p:spPr>
        <p:txBody>
          <a:bodyPr vert="horz" wrap="square" lIns="0" tIns="86360" rIns="0" bIns="0" rtlCol="0">
            <a:noAutofit/>
          </a:bodyPr>
          <a:lstStyle/>
          <a:p>
            <a:pPr marL="584200" indent="-571500">
              <a:spcBef>
                <a:spcPts val="680"/>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History of the Fees</a:t>
            </a:r>
          </a:p>
          <a:p>
            <a:pPr marL="584200" indent="-571500">
              <a:spcBef>
                <a:spcPts val="585"/>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Fiscal Officer &amp; Project Manager  </a:t>
            </a:r>
          </a:p>
          <a:p>
            <a:pPr marL="584200" indent="-571500">
              <a:spcBef>
                <a:spcPts val="680"/>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Application Process</a:t>
            </a:r>
          </a:p>
          <a:p>
            <a:pPr marL="584200" indent="-571500">
              <a:spcBef>
                <a:spcPts val="680"/>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Website Navigation</a:t>
            </a:r>
            <a:endParaRPr lang="en-US" sz="3600" dirty="0">
              <a:latin typeface="Calibri" panose="020F0502020204030204" pitchFamily="34" charset="0"/>
              <a:cs typeface="Calibri" panose="020F0502020204030204" pitchFamily="34" charset="0"/>
            </a:endParaRPr>
          </a:p>
          <a:p>
            <a:pPr marL="584200" indent="-571500">
              <a:spcBef>
                <a:spcPts val="585"/>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Important Reports, Budget Templates and Dates</a:t>
            </a:r>
            <a:endParaRPr lang="en-US" sz="3600" dirty="0">
              <a:latin typeface="Calibri" panose="020F0502020204030204" pitchFamily="34" charset="0"/>
              <a:cs typeface="Calibri" panose="020F0502020204030204" pitchFamily="34" charset="0"/>
            </a:endParaRPr>
          </a:p>
          <a:p>
            <a:pPr marL="584200" indent="-571500">
              <a:spcBef>
                <a:spcPts val="585"/>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Analytics Budget Reports</a:t>
            </a:r>
            <a:endParaRPr lang="en-US" sz="3600" dirty="0">
              <a:latin typeface="Calibri" panose="020F0502020204030204" pitchFamily="34" charset="0"/>
              <a:cs typeface="Calibri" panose="020F0502020204030204" pitchFamily="34" charset="0"/>
            </a:endParaRPr>
          </a:p>
          <a:p>
            <a:pPr marL="584200" indent="-571500">
              <a:spcBef>
                <a:spcPts val="585"/>
              </a:spcBef>
              <a:buClr>
                <a:srgbClr val="AB0520"/>
              </a:buClr>
              <a:buFont typeface="Arial" panose="020B0604020202020204" pitchFamily="34" charset="0"/>
              <a:buChar char="•"/>
            </a:pPr>
            <a:r>
              <a:rPr lang="en-US" sz="3600" dirty="0">
                <a:solidFill>
                  <a:srgbClr val="FFFFFF"/>
                </a:solidFill>
                <a:latin typeface="Calibri" panose="020F0502020204030204" pitchFamily="34" charset="0"/>
                <a:cs typeface="Calibri" panose="020F0502020204030204" pitchFamily="34" charset="0"/>
              </a:rPr>
              <a:t>Questions</a:t>
            </a:r>
            <a:endParaRPr lang="en-US" sz="3600" dirty="0">
              <a:latin typeface="Calibri" panose="020F0502020204030204" pitchFamily="34" charset="0"/>
              <a:cs typeface="Calibri" panose="020F0502020204030204" pitchFamily="34" charset="0"/>
            </a:endParaRPr>
          </a:p>
          <a:p>
            <a:pPr marL="584200" indent="-571500">
              <a:spcBef>
                <a:spcPts val="585"/>
              </a:spcBef>
              <a:buClr>
                <a:srgbClr val="AB0520"/>
              </a:buClr>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p:txBody>
      </p:sp>
      <p:sp>
        <p:nvSpPr>
          <p:cNvPr id="4" name="object 4"/>
          <p:cNvSpPr txBox="1"/>
          <p:nvPr/>
        </p:nvSpPr>
        <p:spPr>
          <a:xfrm>
            <a:off x="9911720" y="2247902"/>
            <a:ext cx="5186045" cy="640715"/>
          </a:xfrm>
          <a:prstGeom prst="rect">
            <a:avLst/>
          </a:prstGeom>
        </p:spPr>
        <p:txBody>
          <a:bodyPr vert="horz" wrap="square" lIns="0" tIns="17145" rIns="0" bIns="0" rtlCol="0">
            <a:noAutofit/>
          </a:bodyPr>
          <a:lstStyle/>
          <a:p>
            <a:pPr marL="12700">
              <a:spcBef>
                <a:spcPts val="135"/>
              </a:spcBef>
              <a:tabLst>
                <a:tab pos="2440305" algn="l"/>
                <a:tab pos="3320415" algn="l"/>
              </a:tabLst>
            </a:pPr>
            <a:r>
              <a:rPr lang="en-US" sz="4800" dirty="0">
                <a:solidFill>
                  <a:srgbClr val="81D3EB"/>
                </a:solidFill>
                <a:latin typeface="Calibri" panose="020F0502020204030204" pitchFamily="34" charset="0"/>
                <a:cs typeface="Calibri" panose="020F0502020204030204" pitchFamily="34" charset="0"/>
              </a:rPr>
              <a:t>Topics to cover</a:t>
            </a:r>
            <a:endParaRPr lang="en-US" sz="4800" dirty="0">
              <a:latin typeface="Calibri" panose="020F0502020204030204" pitchFamily="34" charset="0"/>
              <a:cs typeface="Calibri" panose="020F0502020204030204" pitchFamily="34" charset="0"/>
            </a:endParaRPr>
          </a:p>
        </p:txBody>
      </p:sp>
      <p:sp>
        <p:nvSpPr>
          <p:cNvPr id="5" name="object 5"/>
          <p:cNvSpPr/>
          <p:nvPr/>
        </p:nvSpPr>
        <p:spPr>
          <a:xfrm>
            <a:off x="0" y="0"/>
            <a:ext cx="8357234" cy="10287000"/>
          </a:xfrm>
          <a:custGeom>
            <a:avLst/>
            <a:gdLst/>
            <a:ahLst/>
            <a:cxnLst/>
            <a:rect l="l" t="t" r="r" b="b"/>
            <a:pathLst>
              <a:path w="8357234" h="10287000">
                <a:moveTo>
                  <a:pt x="0" y="10286998"/>
                </a:moveTo>
                <a:lnTo>
                  <a:pt x="0" y="0"/>
                </a:lnTo>
                <a:lnTo>
                  <a:pt x="8356958" y="0"/>
                </a:lnTo>
                <a:lnTo>
                  <a:pt x="8356958" y="10286998"/>
                </a:lnTo>
                <a:lnTo>
                  <a:pt x="0" y="10286998"/>
                </a:lnTo>
                <a:close/>
              </a:path>
            </a:pathLst>
          </a:custGeom>
          <a:solidFill>
            <a:srgbClr val="1D5287"/>
          </a:solidFill>
        </p:spPr>
        <p:txBody>
          <a:bodyPr wrap="square" lIns="0" tIns="0" rIns="0" bIns="0" rtlCol="0"/>
          <a:lstStyle/>
          <a:p>
            <a:endParaRPr/>
          </a:p>
        </p:txBody>
      </p:sp>
      <p:sp>
        <p:nvSpPr>
          <p:cNvPr id="6" name="object 6"/>
          <p:cNvSpPr txBox="1"/>
          <p:nvPr/>
        </p:nvSpPr>
        <p:spPr>
          <a:xfrm>
            <a:off x="1409203" y="4029665"/>
            <a:ext cx="5923280" cy="2249805"/>
          </a:xfrm>
          <a:prstGeom prst="rect">
            <a:avLst/>
          </a:prstGeom>
        </p:spPr>
        <p:txBody>
          <a:bodyPr vert="horz" wrap="square" lIns="0" tIns="137160" rIns="0" bIns="0" rtlCol="0">
            <a:noAutofit/>
          </a:bodyPr>
          <a:lstStyle/>
          <a:p>
            <a:pPr marR="5080" algn="r">
              <a:spcBef>
                <a:spcPts val="1080"/>
              </a:spcBef>
            </a:pPr>
            <a:r>
              <a:rPr sz="6450" spc="300" dirty="0">
                <a:solidFill>
                  <a:srgbClr val="FFFFFF"/>
                </a:solidFill>
                <a:latin typeface="Calibri" panose="020F0502020204030204" pitchFamily="34" charset="0"/>
                <a:cs typeface="Calibri" panose="020F0502020204030204" pitchFamily="34" charset="0"/>
              </a:rPr>
              <a:t>TODAY'S</a:t>
            </a:r>
            <a:endParaRPr sz="6450" spc="300" dirty="0">
              <a:latin typeface="Calibri" panose="020F0502020204030204" pitchFamily="34" charset="0"/>
              <a:cs typeface="Calibri" panose="020F0502020204030204" pitchFamily="34" charset="0"/>
            </a:endParaRPr>
          </a:p>
          <a:p>
            <a:pPr marR="5080" algn="r">
              <a:spcBef>
                <a:spcPts val="985"/>
              </a:spcBef>
            </a:pPr>
            <a:r>
              <a:rPr sz="6500" spc="300" dirty="0">
                <a:solidFill>
                  <a:srgbClr val="FFFFFF"/>
                </a:solidFill>
                <a:latin typeface="Calibri" panose="020F0502020204030204" pitchFamily="34" charset="0"/>
                <a:cs typeface="Calibri" panose="020F0502020204030204" pitchFamily="34" charset="0"/>
              </a:rPr>
              <a:t>PRESENTATION</a:t>
            </a:r>
            <a:endParaRPr sz="6500" spc="300" dirty="0">
              <a:latin typeface="Calibri" panose="020F0502020204030204" pitchFamily="34" charset="0"/>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274D3870-13BF-F347-BDDD-C9E2A6FE7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7"/>
            <a:ext cx="1962760" cy="4629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5D34B4-62DF-497B-A2DA-DBCB25232B53}"/>
              </a:ext>
            </a:extLst>
          </p:cNvPr>
          <p:cNvSpPr txBox="1"/>
          <p:nvPr/>
        </p:nvSpPr>
        <p:spPr>
          <a:xfrm>
            <a:off x="609600" y="0"/>
            <a:ext cx="15849600" cy="1107996"/>
          </a:xfrm>
          <a:prstGeom prst="rect">
            <a:avLst/>
          </a:prstGeom>
          <a:noFill/>
        </p:spPr>
        <p:txBody>
          <a:bodyPr wrap="square" rtlCol="0">
            <a:spAutoFit/>
          </a:bodyPr>
          <a:lstStyle/>
          <a:p>
            <a:r>
              <a:rPr lang="en-US" sz="6600" dirty="0">
                <a:solidFill>
                  <a:schemeClr val="bg2"/>
                </a:solidFill>
              </a:rPr>
              <a:t>        Income &amp; Expense Report</a:t>
            </a:r>
          </a:p>
        </p:txBody>
      </p:sp>
      <p:pic>
        <p:nvPicPr>
          <p:cNvPr id="3076" name="Picture 4">
            <a:extLst>
              <a:ext uri="{FF2B5EF4-FFF2-40B4-BE49-F238E27FC236}">
                <a16:creationId xmlns:a16="http://schemas.microsoft.com/office/drawing/2014/main" id="{4EA3CC26-9819-48A8-8088-FA837781D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74" y="1905730"/>
            <a:ext cx="17689225" cy="736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25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5D34B4-62DF-497B-A2DA-DBCB25232B53}"/>
              </a:ext>
            </a:extLst>
          </p:cNvPr>
          <p:cNvSpPr txBox="1"/>
          <p:nvPr/>
        </p:nvSpPr>
        <p:spPr>
          <a:xfrm>
            <a:off x="4648200" y="1257300"/>
            <a:ext cx="11811000" cy="1107996"/>
          </a:xfrm>
          <a:prstGeom prst="rect">
            <a:avLst/>
          </a:prstGeom>
          <a:noFill/>
        </p:spPr>
        <p:txBody>
          <a:bodyPr wrap="square" rtlCol="0">
            <a:spAutoFit/>
          </a:bodyPr>
          <a:lstStyle/>
          <a:p>
            <a:r>
              <a:rPr lang="en-US" sz="6600" dirty="0">
                <a:solidFill>
                  <a:schemeClr val="bg2"/>
                </a:solidFill>
              </a:rPr>
              <a:t>         Income &amp; Expense Report</a:t>
            </a:r>
          </a:p>
        </p:txBody>
      </p:sp>
      <p:pic>
        <p:nvPicPr>
          <p:cNvPr id="2050" name="Picture 2">
            <a:extLst>
              <a:ext uri="{FF2B5EF4-FFF2-40B4-BE49-F238E27FC236}">
                <a16:creationId xmlns:a16="http://schemas.microsoft.com/office/drawing/2014/main" id="{8B034395-9F72-6038-C49A-DD05D98DA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3293"/>
            <a:ext cx="12801600" cy="643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93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11922"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019300"/>
            <a:ext cx="15201900" cy="4343400"/>
          </a:xfrm>
          <a:prstGeom prst="rect">
            <a:avLst/>
          </a:prstGeom>
        </p:spPr>
        <p:txBody>
          <a:bodyPr vert="horz" wrap="square" lIns="0" tIns="1653154" rIns="0" bIns="0" rtlCol="0">
            <a:noAutofit/>
          </a:bodyPr>
          <a:lstStyle/>
          <a:p>
            <a:pPr marL="342900" marR="0" lvl="0" indent="-342900" algn="ctr">
              <a:lnSpc>
                <a:spcPct val="105000"/>
              </a:lnSpc>
              <a:spcBef>
                <a:spcPts val="0"/>
              </a:spcBef>
              <a:spcAft>
                <a:spcPts val="0"/>
              </a:spcAft>
              <a:buFont typeface="Symbol" panose="05050102010706020507" pitchFamily="18" charset="2"/>
              <a:buChar char=""/>
            </a:pPr>
            <a:r>
              <a:rPr lang="en-US" sz="5400" b="1" u="sng" dirty="0">
                <a:solidFill>
                  <a:schemeClr val="accent6">
                    <a:lumMod val="60000"/>
                    <a:lumOff val="40000"/>
                  </a:schemeClr>
                </a:solidFill>
                <a:effectLst/>
                <a:latin typeface="Calibri" panose="020F0502020204030204" pitchFamily="34" charset="0"/>
                <a:ea typeface="Times New Roman" panose="02020603050405020304" pitchFamily="18" charset="0"/>
              </a:rPr>
              <a:t>Audit reports</a:t>
            </a:r>
            <a:endParaRPr lang="en-US" sz="4000" dirty="0">
              <a:solidFill>
                <a:schemeClr val="accent6">
                  <a:lumMod val="60000"/>
                  <a:lumOff val="40000"/>
                </a:schemeClr>
              </a:solidFill>
              <a:effectLst/>
              <a:latin typeface="Calibri" panose="020F0502020204030204" pitchFamily="34" charset="0"/>
              <a:ea typeface="Calibri" panose="020F0502020204030204" pitchFamily="34" charset="0"/>
            </a:endParaRPr>
          </a:p>
          <a:p>
            <a:pPr marL="1143000" marR="0" lvl="2" indent="-228600" algn="ctr">
              <a:lnSpc>
                <a:spcPct val="105000"/>
              </a:lnSpc>
              <a:spcBef>
                <a:spcPts val="0"/>
              </a:spcBef>
              <a:spcAft>
                <a:spcPts val="0"/>
              </a:spcAft>
              <a:buFont typeface="Wingdings" panose="05000000000000000000" pitchFamily="2" charset="2"/>
              <a:buChar char=""/>
            </a:pPr>
            <a:r>
              <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https://www.kuer.org/politics-government/2022-02-03/whats-my-fee-again-auditor-say-utah-college-charges-lack-accountability</a:t>
            </a:r>
            <a:endPar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endParaRPr>
          </a:p>
          <a:p>
            <a:pPr marL="1143000" marR="0" lvl="2" indent="-228600" algn="ctr">
              <a:lnSpc>
                <a:spcPct val="105000"/>
              </a:lnSpc>
              <a:spcBef>
                <a:spcPts val="0"/>
              </a:spcBef>
              <a:spcAft>
                <a:spcPts val="0"/>
              </a:spcAft>
              <a:buFont typeface="Wingdings" panose="05000000000000000000" pitchFamily="2" charset="2"/>
              <a:buChar char=""/>
            </a:pPr>
            <a:endParaRPr lang="en-US" sz="2000" b="1" dirty="0">
              <a:solidFill>
                <a:schemeClr val="accent6">
                  <a:lumMod val="60000"/>
                  <a:lumOff val="40000"/>
                </a:schemeClr>
              </a:solidFill>
              <a:effectLst/>
              <a:latin typeface="Calibri" panose="020F0502020204030204" pitchFamily="34" charset="0"/>
              <a:ea typeface="Calibri" panose="020F0502020204030204" pitchFamily="34" charset="0"/>
            </a:endParaRPr>
          </a:p>
          <a:p>
            <a:pPr marL="1143000" marR="0" lvl="2" indent="-228600" algn="ctr">
              <a:lnSpc>
                <a:spcPct val="105000"/>
              </a:lnSpc>
              <a:spcBef>
                <a:spcPts val="0"/>
              </a:spcBef>
              <a:spcAft>
                <a:spcPts val="0"/>
              </a:spcAft>
              <a:buFont typeface="Wingdings" panose="05000000000000000000" pitchFamily="2" charset="2"/>
              <a:buChar char=""/>
            </a:pPr>
            <a:r>
              <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https://www.bizneworleans.com/audit-finds-several-issues-with-louisiana-state-university-system/</a:t>
            </a:r>
            <a:endPar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endParaRPr>
          </a:p>
          <a:p>
            <a:pPr marL="1143000" marR="0" lvl="2" indent="-228600" algn="ctr">
              <a:lnSpc>
                <a:spcPct val="105000"/>
              </a:lnSpc>
              <a:spcBef>
                <a:spcPts val="0"/>
              </a:spcBef>
              <a:spcAft>
                <a:spcPts val="0"/>
              </a:spcAft>
              <a:buFont typeface="Wingdings" panose="05000000000000000000" pitchFamily="2" charset="2"/>
              <a:buChar char=""/>
            </a:pPr>
            <a:endParaRPr lang="en-US" sz="2000" b="1" dirty="0">
              <a:solidFill>
                <a:schemeClr val="accent6">
                  <a:lumMod val="60000"/>
                  <a:lumOff val="40000"/>
                </a:schemeClr>
              </a:solidFill>
              <a:effectLst/>
              <a:latin typeface="Calibri" panose="020F0502020204030204" pitchFamily="34" charset="0"/>
              <a:ea typeface="Calibri" panose="020F0502020204030204" pitchFamily="34" charset="0"/>
            </a:endParaRPr>
          </a:p>
          <a:p>
            <a:pPr marL="1143000" marR="0" lvl="2" indent="-228600" algn="ctr">
              <a:lnSpc>
                <a:spcPct val="105000"/>
              </a:lnSpc>
              <a:spcBef>
                <a:spcPts val="0"/>
              </a:spcBef>
              <a:spcAft>
                <a:spcPts val="800"/>
              </a:spcAft>
              <a:buFont typeface="Wingdings" panose="05000000000000000000" pitchFamily="2" charset="2"/>
              <a:buChar char=""/>
            </a:pPr>
            <a:r>
              <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https://www.azauditor.gov/reports-publications/state-agencies-universities/regents-boardarizona-state-university-northern</a:t>
            </a:r>
            <a:endParaRPr lang="en-US" sz="2000" b="1" u="sng" dirty="0">
              <a:solidFill>
                <a:schemeClr val="accent6">
                  <a:lumMod val="60000"/>
                  <a:lumOff val="40000"/>
                </a:schemeClr>
              </a:solidFill>
              <a:effectLst/>
              <a:latin typeface="Calibri" panose="020F0502020204030204" pitchFamily="34" charset="0"/>
              <a:ea typeface="Times New Roman" panose="02020603050405020304" pitchFamily="18" charset="0"/>
            </a:endParaRPr>
          </a:p>
          <a:p>
            <a:pPr marL="1143000" marR="0" lvl="2" indent="-228600" algn="ctr">
              <a:lnSpc>
                <a:spcPct val="105000"/>
              </a:lnSpc>
              <a:spcBef>
                <a:spcPts val="0"/>
              </a:spcBef>
              <a:spcAft>
                <a:spcPts val="800"/>
              </a:spcAft>
              <a:buFont typeface="Wingdings" panose="05000000000000000000" pitchFamily="2" charset="2"/>
              <a:buChar char=""/>
            </a:pPr>
            <a:endParaRPr lang="en-US" sz="2000" b="1" dirty="0">
              <a:solidFill>
                <a:schemeClr val="accent6">
                  <a:lumMod val="60000"/>
                  <a:lumOff val="40000"/>
                </a:schemeClr>
              </a:solidFill>
              <a:effectLst/>
              <a:latin typeface="Calibri" panose="020F0502020204030204" pitchFamily="34" charset="0"/>
              <a:ea typeface="Calibri" panose="020F0502020204030204" pitchFamily="34" charset="0"/>
            </a:endParaRPr>
          </a:p>
          <a:p>
            <a:pPr algn="ctr">
              <a:lnSpc>
                <a:spcPts val="10580"/>
              </a:lnSpc>
              <a:spcBef>
                <a:spcPts val="6634"/>
              </a:spcBef>
            </a:pPr>
            <a:endParaRPr sz="3200" dirty="0"/>
          </a:p>
        </p:txBody>
      </p:sp>
      <p:sp>
        <p:nvSpPr>
          <p:cNvPr id="6" name="object 6"/>
          <p:cNvSpPr txBox="1">
            <a:spLocks noGrp="1"/>
          </p:cNvSpPr>
          <p:nvPr>
            <p:ph type="title" idx="4294967295"/>
          </p:nvPr>
        </p:nvSpPr>
        <p:spPr>
          <a:xfrm>
            <a:off x="1333500" y="6362699"/>
            <a:ext cx="15201900" cy="1231201"/>
          </a:xfrm>
          <a:prstGeom prst="rect">
            <a:avLst/>
          </a:prstGeom>
        </p:spPr>
        <p:txBody>
          <a:bodyPr vert="horz" wrap="square" lIns="0" tIns="12700" rIns="0" bIns="0" rtlCol="0">
            <a:noAutofit/>
          </a:bodyPr>
          <a:lstStyle/>
          <a:p>
            <a:pPr marL="12700" algn="ctr">
              <a:spcBef>
                <a:spcPts val="100"/>
              </a:spcBef>
              <a:tabLst>
                <a:tab pos="1715135" algn="l"/>
                <a:tab pos="2174240" algn="l"/>
                <a:tab pos="4725670" algn="l"/>
              </a:tabLst>
            </a:pPr>
            <a:r>
              <a:rPr lang="en-US" sz="2400" u="sng" dirty="0">
                <a:solidFill>
                  <a:srgbClr val="0563C1"/>
                </a:solidFill>
                <a:effectLst/>
                <a:latin typeface="Calibri" panose="020F0502020204030204" pitchFamily="34" charset="0"/>
                <a:ea typeface="Times New Roman" panose="02020603050405020304" pitchFamily="18" charset="0"/>
                <a:hlinkClick r:id="rId7"/>
              </a:rPr>
              <a:t>CATERING POLICY REMINDER</a:t>
            </a:r>
            <a:br>
              <a:rPr lang="en-US" sz="2400" u="sng" dirty="0">
                <a:solidFill>
                  <a:srgbClr val="0563C1"/>
                </a:solidFill>
                <a:effectLst/>
                <a:latin typeface="Calibri" panose="020F0502020204030204" pitchFamily="34" charset="0"/>
                <a:ea typeface="Times New Roman" panose="02020603050405020304" pitchFamily="18" charset="0"/>
                <a:hlinkClick r:id="rId7"/>
              </a:rPr>
            </a:br>
            <a:r>
              <a:rPr lang="en-US" sz="2400" u="sng" dirty="0">
                <a:solidFill>
                  <a:srgbClr val="0563C1"/>
                </a:solidFill>
                <a:effectLst/>
                <a:latin typeface="Calibri" panose="020F0502020204030204" pitchFamily="34" charset="0"/>
                <a:ea typeface="Times New Roman" panose="02020603050405020304" pitchFamily="18" charset="0"/>
                <a:hlinkClick r:id="rId7"/>
              </a:rPr>
              <a:t>https://policy.arizona.edu/business-and-finance/catering-and-food-service </a:t>
            </a:r>
            <a:br>
              <a:rPr lang="en-US" sz="2400" u="sng" dirty="0">
                <a:solidFill>
                  <a:srgbClr val="0563C1"/>
                </a:solidFill>
                <a:effectLst/>
                <a:latin typeface="Calibri" panose="020F0502020204030204" pitchFamily="34" charset="0"/>
                <a:ea typeface="Times New Roman" panose="02020603050405020304" pitchFamily="18" charset="0"/>
                <a:hlinkClick r:id="rId7"/>
              </a:rPr>
            </a:br>
            <a:r>
              <a:rPr lang="en-US" sz="2400" u="sng" dirty="0">
                <a:solidFill>
                  <a:srgbClr val="0563C1"/>
                </a:solidFill>
                <a:effectLst/>
                <a:latin typeface="Calibri" panose="020F0502020204030204" pitchFamily="34" charset="0"/>
                <a:ea typeface="Times New Roman" panose="02020603050405020304" pitchFamily="18" charset="0"/>
                <a:hlinkClick r:id="rId7"/>
              </a:rPr>
              <a:t>  policy#:~:text=A%20Master%20Agreement%20must%20be,for%20retail%20sale%20on%20campus</a:t>
            </a:r>
            <a:endParaRPr sz="24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extLst>
      <p:ext uri="{BB962C8B-B14F-4D97-AF65-F5344CB8AC3E}">
        <p14:creationId xmlns:p14="http://schemas.microsoft.com/office/powerpoint/2010/main" val="154114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3">
            <a:extLst>
              <a:ext uri="{28A0092B-C50C-407E-A947-70E740481C1C}">
                <a14:useLocalDpi xmlns:a14="http://schemas.microsoft.com/office/drawing/2010/main" val="0"/>
              </a:ext>
            </a:extLst>
          </a:blip>
          <a:srcRect l="510" t="41756" r="65" b="27294"/>
          <a:stretch/>
        </p:blipFill>
        <p:spPr>
          <a:xfrm>
            <a:off x="0" y="1"/>
            <a:ext cx="18276078" cy="3796950"/>
          </a:xfrm>
          <a:prstGeom prst="rect">
            <a:avLst/>
          </a:prstGeom>
        </p:spPr>
      </p:pic>
      <p:sp>
        <p:nvSpPr>
          <p:cNvPr id="4" name="object 4"/>
          <p:cNvSpPr/>
          <p:nvPr/>
        </p:nvSpPr>
        <p:spPr>
          <a:xfrm>
            <a:off x="0" y="3796951"/>
            <a:ext cx="18288000" cy="3714222"/>
          </a:xfrm>
          <a:custGeom>
            <a:avLst/>
            <a:gdLst/>
            <a:ahLst/>
            <a:cxnLst/>
            <a:rect l="l" t="t" r="r" b="b"/>
            <a:pathLst>
              <a:path w="18288000" h="4733925">
                <a:moveTo>
                  <a:pt x="0" y="0"/>
                </a:moveTo>
                <a:lnTo>
                  <a:pt x="18287999" y="0"/>
                </a:lnTo>
                <a:lnTo>
                  <a:pt x="18287999" y="4733924"/>
                </a:lnTo>
                <a:lnTo>
                  <a:pt x="0" y="4733924"/>
                </a:lnTo>
                <a:lnTo>
                  <a:pt x="0" y="0"/>
                </a:lnTo>
                <a:close/>
              </a:path>
            </a:pathLst>
          </a:custGeom>
          <a:solidFill>
            <a:srgbClr val="0C234B"/>
          </a:solidFill>
          <a:ln>
            <a:noFill/>
          </a:ln>
        </p:spPr>
        <p:txBody>
          <a:bodyPr wrap="square" lIns="0" tIns="0" rIns="0" bIns="0" rtlCol="0"/>
          <a:lstStyle/>
          <a:p>
            <a:endParaRPr dirty="0"/>
          </a:p>
        </p:txBody>
      </p:sp>
      <p:sp>
        <p:nvSpPr>
          <p:cNvPr id="5" name="object 5"/>
          <p:cNvSpPr txBox="1">
            <a:spLocks noGrp="1"/>
          </p:cNvSpPr>
          <p:nvPr>
            <p:ph type="body" idx="4294967295"/>
          </p:nvPr>
        </p:nvSpPr>
        <p:spPr>
          <a:xfrm>
            <a:off x="1543050" y="2776538"/>
            <a:ext cx="15201900" cy="3205162"/>
          </a:xfrm>
          <a:prstGeom prst="rect">
            <a:avLst/>
          </a:prstGeom>
        </p:spPr>
        <p:txBody>
          <a:bodyPr vert="horz" wrap="square" lIns="0" tIns="1653154" rIns="0" bIns="0" rtlCol="0">
            <a:noAutofit/>
          </a:bodyPr>
          <a:lstStyle/>
          <a:p>
            <a:pPr algn="ctr">
              <a:lnSpc>
                <a:spcPts val="10580"/>
              </a:lnSpc>
              <a:spcBef>
                <a:spcPts val="6634"/>
              </a:spcBef>
            </a:pPr>
            <a:r>
              <a:rPr lang="en-US" sz="10150" dirty="0">
                <a:solidFill>
                  <a:srgbClr val="FFFFFF"/>
                </a:solidFill>
              </a:rPr>
              <a:t>	</a:t>
            </a:r>
            <a:r>
              <a:rPr lang="en-US" sz="6000" dirty="0">
                <a:solidFill>
                  <a:srgbClr val="FFFFFF"/>
                </a:solidFill>
              </a:rPr>
              <a:t>Thank you! </a:t>
            </a:r>
            <a:endParaRPr sz="10150" dirty="0"/>
          </a:p>
        </p:txBody>
      </p:sp>
      <p:sp>
        <p:nvSpPr>
          <p:cNvPr id="6" name="object 6"/>
          <p:cNvSpPr txBox="1">
            <a:spLocks noGrp="1"/>
          </p:cNvSpPr>
          <p:nvPr>
            <p:ph type="title" idx="4294967295"/>
          </p:nvPr>
        </p:nvSpPr>
        <p:spPr>
          <a:xfrm>
            <a:off x="4899025" y="6211888"/>
            <a:ext cx="8489950" cy="482600"/>
          </a:xfrm>
          <a:prstGeom prst="rect">
            <a:avLst/>
          </a:prstGeom>
        </p:spPr>
        <p:txBody>
          <a:bodyPr vert="horz" wrap="square" lIns="0" tIns="12700" rIns="0" bIns="0" rtlCol="0">
            <a:noAutofit/>
          </a:bodyPr>
          <a:lstStyle/>
          <a:p>
            <a:pPr marL="12700" algn="ctr">
              <a:spcBef>
                <a:spcPts val="100"/>
              </a:spcBef>
              <a:tabLst>
                <a:tab pos="1715135" algn="l"/>
                <a:tab pos="2174240" algn="l"/>
                <a:tab pos="4725670" algn="l"/>
              </a:tabLst>
            </a:pPr>
            <a:r>
              <a:rPr lang="en-US" sz="3000" dirty="0">
                <a:solidFill>
                  <a:schemeClr val="bg1"/>
                </a:solidFill>
              </a:rPr>
              <a:t>THE UNIVERSITY OF ARIZONA – Office of the Provost</a:t>
            </a:r>
            <a:br>
              <a:rPr lang="en-US" sz="3000" dirty="0">
                <a:solidFill>
                  <a:schemeClr val="bg1"/>
                </a:solidFill>
              </a:rPr>
            </a:br>
            <a:br>
              <a:rPr lang="en-US" sz="3000" dirty="0">
                <a:solidFill>
                  <a:schemeClr val="bg1"/>
                </a:solidFill>
              </a:rPr>
            </a:br>
            <a:endParaRPr sz="3000" dirty="0">
              <a:solidFill>
                <a:schemeClr val="bg1"/>
              </a:solidFill>
            </a:endParaRPr>
          </a:p>
        </p:txBody>
      </p:sp>
      <p:pic>
        <p:nvPicPr>
          <p:cNvPr id="7" name="object 3">
            <a:extLst>
              <a:ext uri="{FF2B5EF4-FFF2-40B4-BE49-F238E27FC236}">
                <a16:creationId xmlns:a16="http://schemas.microsoft.com/office/drawing/2014/main" id="{03FAADE2-55B1-BD41-8D38-37C210B32D78}"/>
              </a:ext>
            </a:extLst>
          </p:cNvPr>
          <p:cNvPicPr/>
          <p:nvPr/>
        </p:nvPicPr>
        <p:blipFill rotWithShape="1">
          <a:blip r:embed="rId3">
            <a:extLst>
              <a:ext uri="{28A0092B-C50C-407E-A947-70E740481C1C}">
                <a14:useLocalDpi xmlns:a14="http://schemas.microsoft.com/office/drawing/2010/main" val="0"/>
              </a:ext>
            </a:extLst>
          </a:blip>
          <a:srcRect l="510" t="70808" r="65" b="6554"/>
          <a:stretch/>
        </p:blipFill>
        <p:spPr>
          <a:xfrm>
            <a:off x="0" y="7505701"/>
            <a:ext cx="18276078" cy="2777248"/>
          </a:xfrm>
          <a:prstGeom prst="rect">
            <a:avLst/>
          </a:prstGeom>
        </p:spPr>
      </p:pic>
      <p:pic>
        <p:nvPicPr>
          <p:cNvPr id="9" name="Picture 8" descr="Logo&#10;&#10;Description automatically generated">
            <a:extLst>
              <a:ext uri="{FF2B5EF4-FFF2-40B4-BE49-F238E27FC236}">
                <a16:creationId xmlns:a16="http://schemas.microsoft.com/office/drawing/2014/main" id="{945A2AF0-B580-DF4C-8F62-06FFAD015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688" y="859548"/>
            <a:ext cx="2044700" cy="1917700"/>
          </a:xfrm>
          <a:prstGeom prst="rect">
            <a:avLst/>
          </a:prstGeom>
          <a:effectLst>
            <a:glow rad="342900">
              <a:schemeClr val="tx1">
                <a:alpha val="34000"/>
              </a:schemeClr>
            </a:glow>
          </a:effectLst>
        </p:spPr>
      </p:pic>
    </p:spTree>
    <p:extLst>
      <p:ext uri="{BB962C8B-B14F-4D97-AF65-F5344CB8AC3E}">
        <p14:creationId xmlns:p14="http://schemas.microsoft.com/office/powerpoint/2010/main" val="156595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20894"/>
            <a:ext cx="18288000" cy="10270728"/>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9EB"/>
          </a:solidFill>
        </p:spPr>
        <p:txBody>
          <a:bodyPr wrap="square" lIns="0" tIns="0" rIns="0" bIns="0" rtlCol="0"/>
          <a:lstStyle/>
          <a:p>
            <a:r>
              <a:rPr lang="en-US" dirty="0"/>
              <a:t>.</a:t>
            </a:r>
            <a:endParaRPr dirty="0"/>
          </a:p>
        </p:txBody>
      </p:sp>
      <p:sp>
        <p:nvSpPr>
          <p:cNvPr id="3" name="object 3"/>
          <p:cNvSpPr/>
          <p:nvPr/>
        </p:nvSpPr>
        <p:spPr>
          <a:xfrm>
            <a:off x="-533399" y="2"/>
            <a:ext cx="9809538" cy="3973673"/>
          </a:xfrm>
          <a:custGeom>
            <a:avLst/>
            <a:gdLst/>
            <a:ahLst/>
            <a:cxnLst/>
            <a:rect l="l" t="t" r="r" b="b"/>
            <a:pathLst>
              <a:path w="10332085" h="4582795">
                <a:moveTo>
                  <a:pt x="0" y="0"/>
                </a:moveTo>
                <a:lnTo>
                  <a:pt x="10331905" y="0"/>
                </a:lnTo>
                <a:lnTo>
                  <a:pt x="10331905" y="4582328"/>
                </a:lnTo>
                <a:lnTo>
                  <a:pt x="0" y="4582328"/>
                </a:lnTo>
                <a:lnTo>
                  <a:pt x="0" y="0"/>
                </a:lnTo>
                <a:close/>
              </a:path>
            </a:pathLst>
          </a:custGeom>
          <a:solidFill>
            <a:srgbClr val="0C234A"/>
          </a:solidFill>
        </p:spPr>
        <p:txBody>
          <a:bodyPr wrap="square" lIns="0" tIns="0" rIns="0" bIns="0" rtlCol="0"/>
          <a:lstStyle/>
          <a:p>
            <a:endParaRPr/>
          </a:p>
        </p:txBody>
      </p:sp>
      <p:sp>
        <p:nvSpPr>
          <p:cNvPr id="4" name="object 4"/>
          <p:cNvSpPr txBox="1"/>
          <p:nvPr/>
        </p:nvSpPr>
        <p:spPr>
          <a:xfrm>
            <a:off x="1016000" y="4157824"/>
            <a:ext cx="8128000" cy="6092011"/>
          </a:xfrm>
          <a:prstGeom prst="rect">
            <a:avLst/>
          </a:prstGeom>
        </p:spPr>
        <p:txBody>
          <a:bodyPr vert="horz" wrap="square" lIns="0" tIns="12065" rIns="0" bIns="0" rtlCol="0">
            <a:noAutofit/>
          </a:bodyPr>
          <a:lstStyle/>
          <a:p>
            <a:pPr marL="457200" indent="-457200">
              <a:buFont typeface="Arial" panose="020B0604020202020204" pitchFamily="34" charset="0"/>
              <a:buChar char="•"/>
            </a:pPr>
            <a:endParaRPr lang="en-US" sz="4000" dirty="0">
              <a:solidFill>
                <a:srgbClr val="0C234B"/>
              </a:solidFill>
            </a:endParaRPr>
          </a:p>
          <a:p>
            <a:pPr marL="457200" indent="-457200">
              <a:buFont typeface="Arial" panose="020B0604020202020204" pitchFamily="34" charset="0"/>
              <a:buChar char="•"/>
            </a:pPr>
            <a:r>
              <a:rPr lang="en-US" sz="4000" dirty="0">
                <a:solidFill>
                  <a:srgbClr val="0C234B"/>
                </a:solidFill>
                <a:latin typeface="+mj-lt"/>
              </a:rPr>
              <a:t>Create Transparency and Clarity for Allocations, Reporting &amp; Auditing.</a:t>
            </a:r>
          </a:p>
          <a:p>
            <a:pPr marL="457200" indent="-457200">
              <a:buFont typeface="Arial" panose="020B0604020202020204" pitchFamily="34" charset="0"/>
              <a:buChar char="•"/>
            </a:pPr>
            <a:r>
              <a:rPr lang="en-US" sz="4000" dirty="0">
                <a:solidFill>
                  <a:srgbClr val="0C234B"/>
                </a:solidFill>
                <a:latin typeface="+mj-lt"/>
              </a:rPr>
              <a:t>Consistent reporting format.</a:t>
            </a:r>
          </a:p>
          <a:p>
            <a:pPr marL="457200" indent="-457200">
              <a:buFont typeface="Arial" panose="020B0604020202020204" pitchFamily="34" charset="0"/>
              <a:buChar char="•"/>
            </a:pPr>
            <a:r>
              <a:rPr lang="en-US" sz="4000" dirty="0">
                <a:solidFill>
                  <a:srgbClr val="0C234B"/>
                </a:solidFill>
                <a:latin typeface="+mj-lt"/>
              </a:rPr>
              <a:t>Monitor the Progress of Projects.</a:t>
            </a:r>
          </a:p>
          <a:p>
            <a:pPr marL="457200" indent="-457200">
              <a:buFont typeface="Arial" panose="020B0604020202020204" pitchFamily="34" charset="0"/>
              <a:buChar char="•"/>
            </a:pPr>
            <a:r>
              <a:rPr lang="en-US" sz="4000" dirty="0">
                <a:solidFill>
                  <a:srgbClr val="0C234B"/>
                </a:solidFill>
                <a:latin typeface="+mj-lt"/>
              </a:rPr>
              <a:t>Organize Project Data</a:t>
            </a:r>
          </a:p>
        </p:txBody>
      </p:sp>
      <p:sp>
        <p:nvSpPr>
          <p:cNvPr id="5" name="object 5"/>
          <p:cNvSpPr txBox="1"/>
          <p:nvPr/>
        </p:nvSpPr>
        <p:spPr>
          <a:xfrm>
            <a:off x="1016000" y="1773762"/>
            <a:ext cx="4836160" cy="640715"/>
          </a:xfrm>
          <a:prstGeom prst="rect">
            <a:avLst/>
          </a:prstGeom>
        </p:spPr>
        <p:txBody>
          <a:bodyPr vert="horz" wrap="square" lIns="0" tIns="17145" rIns="0" bIns="0" rtlCol="0">
            <a:noAutofit/>
          </a:bodyPr>
          <a:lstStyle/>
          <a:p>
            <a:pPr marL="12700">
              <a:spcBef>
                <a:spcPts val="135"/>
              </a:spcBef>
              <a:tabLst>
                <a:tab pos="1229995" algn="l"/>
                <a:tab pos="2776220" algn="l"/>
                <a:tab pos="3364865" algn="l"/>
              </a:tabLst>
            </a:pPr>
            <a:endParaRPr sz="4000" dirty="0">
              <a:latin typeface="Calibri" panose="020F0502020204030204" pitchFamily="34" charset="0"/>
              <a:cs typeface="Calibri" panose="020F0502020204030204" pitchFamily="34" charset="0"/>
            </a:endParaRPr>
          </a:p>
        </p:txBody>
      </p:sp>
      <p:sp>
        <p:nvSpPr>
          <p:cNvPr id="6" name="object 6"/>
          <p:cNvSpPr txBox="1">
            <a:spLocks noGrp="1"/>
          </p:cNvSpPr>
          <p:nvPr>
            <p:ph type="title" idx="4294967295"/>
          </p:nvPr>
        </p:nvSpPr>
        <p:spPr>
          <a:xfrm>
            <a:off x="-277127" y="333488"/>
            <a:ext cx="9116327" cy="2532048"/>
          </a:xfrm>
          <a:prstGeom prst="rect">
            <a:avLst/>
          </a:prstGeom>
        </p:spPr>
        <p:txBody>
          <a:bodyPr vert="horz" wrap="square" lIns="0" tIns="12065" rIns="0" bIns="0" rtlCol="0">
            <a:noAutofit/>
          </a:bodyPr>
          <a:lstStyle/>
          <a:p>
            <a:pPr marL="12700" marR="5080" algn="ctr">
              <a:lnSpc>
                <a:spcPct val="112500"/>
              </a:lnSpc>
              <a:spcBef>
                <a:spcPts val="95"/>
              </a:spcBef>
            </a:pPr>
            <a:r>
              <a:rPr lang="en-US" sz="6600" dirty="0">
                <a:solidFill>
                  <a:schemeClr val="bg1"/>
                </a:solidFill>
              </a:rPr>
              <a:t>  SSF Procedural Process  	Objectives</a:t>
            </a:r>
            <a:br>
              <a:rPr lang="en-US" sz="4400" dirty="0">
                <a:solidFill>
                  <a:schemeClr val="bg1"/>
                </a:solidFill>
              </a:rPr>
            </a:br>
            <a:br>
              <a:rPr lang="en-US" sz="4400" dirty="0">
                <a:solidFill>
                  <a:schemeClr val="bg1"/>
                </a:solidFill>
              </a:rPr>
            </a:br>
            <a:endParaRPr lang="en-US" sz="4400" dirty="0">
              <a:solidFill>
                <a:schemeClr val="bg1"/>
              </a:solidFill>
            </a:endParaRPr>
          </a:p>
        </p:txBody>
      </p:sp>
      <p:sp>
        <p:nvSpPr>
          <p:cNvPr id="7" name="object 7"/>
          <p:cNvSpPr txBox="1"/>
          <p:nvPr/>
        </p:nvSpPr>
        <p:spPr>
          <a:xfrm>
            <a:off x="1016001" y="9413147"/>
            <a:ext cx="2559685" cy="299720"/>
          </a:xfrm>
          <a:prstGeom prst="rect">
            <a:avLst/>
          </a:prstGeom>
        </p:spPr>
        <p:txBody>
          <a:bodyPr vert="horz" wrap="square" lIns="0" tIns="12700" rIns="0" bIns="0" rtlCol="0">
            <a:noAutofit/>
          </a:bodyPr>
          <a:lstStyle/>
          <a:p>
            <a:pPr marL="12700">
              <a:spcBef>
                <a:spcPts val="100"/>
              </a:spcBef>
            </a:pPr>
            <a:r>
              <a:rPr spc="-30" dirty="0">
                <a:solidFill>
                  <a:srgbClr val="0C234B"/>
                </a:solidFill>
                <a:latin typeface="Calibri" panose="020F0502020204030204" pitchFamily="34" charset="0"/>
                <a:cs typeface="Calibri" panose="020F0502020204030204" pitchFamily="34" charset="0"/>
              </a:rPr>
              <a:t>The</a:t>
            </a:r>
            <a:r>
              <a:rPr spc="-75" dirty="0">
                <a:solidFill>
                  <a:srgbClr val="0C234B"/>
                </a:solidFill>
                <a:latin typeface="Calibri" panose="020F0502020204030204" pitchFamily="34" charset="0"/>
                <a:cs typeface="Calibri" panose="020F0502020204030204" pitchFamily="34" charset="0"/>
              </a:rPr>
              <a:t> </a:t>
            </a:r>
            <a:r>
              <a:rPr spc="-10" dirty="0">
                <a:solidFill>
                  <a:srgbClr val="0C234B"/>
                </a:solidFill>
                <a:latin typeface="Calibri" panose="020F0502020204030204" pitchFamily="34" charset="0"/>
                <a:cs typeface="Calibri" panose="020F0502020204030204" pitchFamily="34" charset="0"/>
              </a:rPr>
              <a:t>University</a:t>
            </a:r>
            <a:r>
              <a:rPr spc="-70" dirty="0">
                <a:solidFill>
                  <a:srgbClr val="0C234B"/>
                </a:solidFill>
                <a:latin typeface="Calibri" panose="020F0502020204030204" pitchFamily="34" charset="0"/>
                <a:cs typeface="Calibri" panose="020F0502020204030204" pitchFamily="34" charset="0"/>
              </a:rPr>
              <a:t> </a:t>
            </a:r>
            <a:r>
              <a:rPr spc="75" dirty="0">
                <a:solidFill>
                  <a:srgbClr val="0C234B"/>
                </a:solidFill>
                <a:latin typeface="Calibri" panose="020F0502020204030204" pitchFamily="34" charset="0"/>
                <a:cs typeface="Calibri" panose="020F0502020204030204" pitchFamily="34" charset="0"/>
              </a:rPr>
              <a:t>of</a:t>
            </a:r>
            <a:r>
              <a:rPr spc="-70" dirty="0">
                <a:solidFill>
                  <a:srgbClr val="0C234B"/>
                </a:solidFill>
                <a:latin typeface="Calibri" panose="020F0502020204030204" pitchFamily="34" charset="0"/>
                <a:cs typeface="Calibri" panose="020F0502020204030204" pitchFamily="34" charset="0"/>
              </a:rPr>
              <a:t> </a:t>
            </a:r>
            <a:r>
              <a:rPr dirty="0">
                <a:solidFill>
                  <a:srgbClr val="0C234B"/>
                </a:solidFill>
                <a:latin typeface="Calibri" panose="020F0502020204030204" pitchFamily="34" charset="0"/>
                <a:cs typeface="Calibri" panose="020F0502020204030204" pitchFamily="34" charset="0"/>
              </a:rPr>
              <a:t>Arizona</a:t>
            </a:r>
          </a:p>
        </p:txBody>
      </p:sp>
      <p:pic>
        <p:nvPicPr>
          <p:cNvPr id="10" name="object 10"/>
          <p:cNvPicPr/>
          <p:nvPr/>
        </p:nvPicPr>
        <p:blipFill rotWithShape="1">
          <a:blip r:embed="rId3">
            <a:extLst>
              <a:ext uri="{28A0092B-C50C-407E-A947-70E740481C1C}">
                <a14:useLocalDpi xmlns:a14="http://schemas.microsoft.com/office/drawing/2010/main" val="0"/>
              </a:ext>
            </a:extLst>
          </a:blip>
          <a:srcRect l="14375" r="34906" b="1740"/>
          <a:stretch/>
        </p:blipFill>
        <p:spPr>
          <a:xfrm>
            <a:off x="10332085" y="-37165"/>
            <a:ext cx="7955914" cy="102869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idx="4294967295"/>
          </p:nvPr>
        </p:nvSpPr>
        <p:spPr>
          <a:xfrm>
            <a:off x="228600" y="1028701"/>
            <a:ext cx="13563599" cy="1142999"/>
          </a:xfrm>
          <a:prstGeom prst="rect">
            <a:avLst/>
          </a:prstGeom>
        </p:spPr>
        <p:txBody>
          <a:bodyPr vert="horz" wrap="square" lIns="0" tIns="15240" rIns="0" bIns="0" rtlCol="0">
            <a:noAutofit/>
          </a:bodyPr>
          <a:lstStyle/>
          <a:p>
            <a:pPr marL="15240" algn="ctr">
              <a:spcBef>
                <a:spcPts val="120"/>
              </a:spcBef>
            </a:pPr>
            <a:r>
              <a:rPr lang="en-US" sz="7200" dirty="0">
                <a:solidFill>
                  <a:schemeClr val="bg1"/>
                </a:solidFill>
                <a:latin typeface="Calibri Light" panose="020F0302020204030204" pitchFamily="34" charset="0"/>
                <a:cs typeface="Calibri Light" panose="020F0302020204030204" pitchFamily="34" charset="0"/>
              </a:rPr>
              <a:t>History of the Student Services Fees</a:t>
            </a:r>
            <a:br>
              <a:rPr lang="en-US" sz="7200" dirty="0">
                <a:solidFill>
                  <a:schemeClr val="bg1"/>
                </a:solidFill>
                <a:latin typeface="Calibri Light" panose="020F0302020204030204" pitchFamily="34" charset="0"/>
                <a:cs typeface="Calibri Light" panose="020F0302020204030204" pitchFamily="34" charset="0"/>
              </a:rPr>
            </a:br>
            <a:endParaRPr lang="en-US" sz="7200" dirty="0">
              <a:solidFill>
                <a:schemeClr val="bg1"/>
              </a:solidFill>
            </a:endParaRPr>
          </a:p>
        </p:txBody>
      </p:sp>
      <p:sp>
        <p:nvSpPr>
          <p:cNvPr id="4" name="object 4"/>
          <p:cNvSpPr txBox="1"/>
          <p:nvPr/>
        </p:nvSpPr>
        <p:spPr>
          <a:xfrm>
            <a:off x="457200" y="5888967"/>
            <a:ext cx="16230600" cy="3369333"/>
          </a:xfrm>
          <a:prstGeom prst="rect">
            <a:avLst/>
          </a:prstGeom>
        </p:spPr>
        <p:txBody>
          <a:bodyPr vert="horz" wrap="square" lIns="0" tIns="12700" rIns="0" bIns="0" rtlCol="0">
            <a:noAutofit/>
          </a:bodyPr>
          <a:lstStyle/>
          <a:p>
            <a:r>
              <a:rPr lang="en-US" sz="3600" dirty="0">
                <a:solidFill>
                  <a:schemeClr val="bg1"/>
                </a:solidFill>
                <a:latin typeface="+mj-lt"/>
              </a:rPr>
              <a:t>The First Year Student Fee is designed to fund programs and projects targeting First year student's interests. The fee is $10.00 per semester and is for all 1</a:t>
            </a:r>
            <a:r>
              <a:rPr lang="en-US" sz="3600" baseline="30000" dirty="0">
                <a:solidFill>
                  <a:schemeClr val="bg1"/>
                </a:solidFill>
                <a:latin typeface="+mj-lt"/>
              </a:rPr>
              <a:t>st</a:t>
            </a:r>
            <a:r>
              <a:rPr lang="en-US" sz="3600" dirty="0">
                <a:solidFill>
                  <a:schemeClr val="bg1"/>
                </a:solidFill>
                <a:latin typeface="+mj-lt"/>
              </a:rPr>
              <a:t> year students.  </a:t>
            </a:r>
            <a:endParaRPr lang="en-US" sz="3600" dirty="0">
              <a:solidFill>
                <a:schemeClr val="bg1"/>
              </a:solidFill>
            </a:endParaRPr>
          </a:p>
        </p:txBody>
      </p:sp>
      <p:pic>
        <p:nvPicPr>
          <p:cNvPr id="5" name="Picture 4">
            <a:extLst>
              <a:ext uri="{FF2B5EF4-FFF2-40B4-BE49-F238E27FC236}">
                <a16:creationId xmlns:a16="http://schemas.microsoft.com/office/drawing/2014/main" id="{C98C9A39-D015-405C-BF6B-918FBE17855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3944602" y="550204"/>
            <a:ext cx="3337845" cy="3369334"/>
          </a:xfrm>
          <a:prstGeom prst="rect">
            <a:avLst/>
          </a:prstGeom>
          <a:noFill/>
          <a:scene3d>
            <a:camera prst="orthographicFront"/>
            <a:lightRig rig="twoPt" dir="t">
              <a:rot lat="0" lon="0" rev="7200000"/>
            </a:lightRig>
          </a:scene3d>
          <a:sp3d>
            <a:bevelT w="25400" h="19050"/>
          </a:sp3d>
        </p:spPr>
      </p:pic>
      <p:sp>
        <p:nvSpPr>
          <p:cNvPr id="2" name="TextBox 1">
            <a:extLst>
              <a:ext uri="{FF2B5EF4-FFF2-40B4-BE49-F238E27FC236}">
                <a16:creationId xmlns:a16="http://schemas.microsoft.com/office/drawing/2014/main" id="{239990B4-A922-E318-94FF-C40F49B79483}"/>
              </a:ext>
            </a:extLst>
          </p:cNvPr>
          <p:cNvSpPr txBox="1"/>
          <p:nvPr/>
        </p:nvSpPr>
        <p:spPr>
          <a:xfrm>
            <a:off x="457200" y="2400300"/>
            <a:ext cx="13716000" cy="2862322"/>
          </a:xfrm>
          <a:prstGeom prst="rect">
            <a:avLst/>
          </a:prstGeom>
          <a:noFill/>
        </p:spPr>
        <p:txBody>
          <a:bodyPr wrap="square" rtlCol="0">
            <a:spAutoFit/>
          </a:bodyPr>
          <a:lstStyle/>
          <a:p>
            <a:r>
              <a:rPr lang="en-US" sz="3600" b="0" i="0" dirty="0">
                <a:solidFill>
                  <a:schemeClr val="bg1"/>
                </a:solidFill>
                <a:effectLst/>
                <a:latin typeface="+mj-lt"/>
              </a:rPr>
              <a:t>The SSF fee is $142.50 per student, per semester, (prorated based on units enrolled) and is paid by all main campus UArizona students.   Online and CAST do not pay these fees.  The fee is split and $75 is managed by the Student Services Fee Board.    The remaining portion of the fee supports the Student Union.</a:t>
            </a:r>
            <a:endParaRPr lang="en-US" sz="3600" dirty="0">
              <a:solidFill>
                <a:schemeClr val="bg1"/>
              </a:solidFill>
              <a:latin typeface="+mj-lt"/>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77029F-613A-4F7A-BC27-E78415FBE780}"/>
              </a:ext>
            </a:extLst>
          </p:cNvPr>
          <p:cNvPicPr>
            <a:picLocks noChangeAspect="1"/>
          </p:cNvPicPr>
          <p:nvPr/>
        </p:nvPicPr>
        <p:blipFill>
          <a:blip r:embed="rId3"/>
          <a:stretch>
            <a:fillRect/>
          </a:stretch>
        </p:blipFill>
        <p:spPr>
          <a:xfrm>
            <a:off x="-2133599" y="86243"/>
            <a:ext cx="2057400" cy="1317481"/>
          </a:xfrm>
          <a:prstGeom prst="rect">
            <a:avLst/>
          </a:prstGeom>
        </p:spPr>
      </p:pic>
      <p:pic>
        <p:nvPicPr>
          <p:cNvPr id="3" name="Picture 2">
            <a:extLst>
              <a:ext uri="{FF2B5EF4-FFF2-40B4-BE49-F238E27FC236}">
                <a16:creationId xmlns:a16="http://schemas.microsoft.com/office/drawing/2014/main" id="{6B82B292-F340-4D8B-BBA4-9AE95EE51FAB}"/>
              </a:ext>
            </a:extLst>
          </p:cNvPr>
          <p:cNvPicPr>
            <a:picLocks noChangeAspect="1"/>
          </p:cNvPicPr>
          <p:nvPr/>
        </p:nvPicPr>
        <p:blipFill>
          <a:blip r:embed="rId4"/>
          <a:stretch>
            <a:fillRect/>
          </a:stretch>
        </p:blipFill>
        <p:spPr>
          <a:xfrm>
            <a:off x="15423754" y="181948"/>
            <a:ext cx="2552221" cy="1377600"/>
          </a:xfrm>
          <a:prstGeom prst="rect">
            <a:avLst/>
          </a:prstGeom>
        </p:spPr>
      </p:pic>
      <p:sp>
        <p:nvSpPr>
          <p:cNvPr id="4" name="TextBox 3">
            <a:extLst>
              <a:ext uri="{FF2B5EF4-FFF2-40B4-BE49-F238E27FC236}">
                <a16:creationId xmlns:a16="http://schemas.microsoft.com/office/drawing/2014/main" id="{DCB32145-1C0F-43DB-A057-DC1731230556}"/>
              </a:ext>
            </a:extLst>
          </p:cNvPr>
          <p:cNvSpPr txBox="1"/>
          <p:nvPr/>
        </p:nvSpPr>
        <p:spPr>
          <a:xfrm>
            <a:off x="80937" y="2591509"/>
            <a:ext cx="3733800" cy="769441"/>
          </a:xfrm>
          <a:prstGeom prst="rect">
            <a:avLst/>
          </a:prstGeom>
          <a:noFill/>
        </p:spPr>
        <p:txBody>
          <a:bodyPr wrap="square" rtlCol="0">
            <a:spAutoFit/>
          </a:bodyPr>
          <a:lstStyle/>
          <a:p>
            <a:r>
              <a:rPr lang="en-US" sz="4400" b="1" dirty="0">
                <a:solidFill>
                  <a:schemeClr val="bg1"/>
                </a:solidFill>
              </a:rPr>
              <a:t>Native Rise</a:t>
            </a:r>
          </a:p>
        </p:txBody>
      </p:sp>
      <p:pic>
        <p:nvPicPr>
          <p:cNvPr id="5" name="Picture 4">
            <a:extLst>
              <a:ext uri="{FF2B5EF4-FFF2-40B4-BE49-F238E27FC236}">
                <a16:creationId xmlns:a16="http://schemas.microsoft.com/office/drawing/2014/main" id="{73C9A8C7-11B7-4079-B8F4-72313B525C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629" r="36514" b="2"/>
          <a:stretch/>
        </p:blipFill>
        <p:spPr>
          <a:xfrm>
            <a:off x="4324960" y="992480"/>
            <a:ext cx="2526441" cy="2183190"/>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77D20117-A31A-45B6-9842-858B99010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9120">
            <a:off x="220290" y="8593128"/>
            <a:ext cx="3632703" cy="110039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78B7326-DE23-49F8-9C6E-514B6994E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6835">
            <a:off x="10505439" y="6185601"/>
            <a:ext cx="4169279" cy="987910"/>
          </a:xfrm>
          <a:prstGeom prst="rect">
            <a:avLst/>
          </a:prstGeom>
        </p:spPr>
      </p:pic>
      <p:pic>
        <p:nvPicPr>
          <p:cNvPr id="11" name="Picture 10" descr="A group of people&#10;&#10;Description automatically generated with low confidence">
            <a:extLst>
              <a:ext uri="{FF2B5EF4-FFF2-40B4-BE49-F238E27FC236}">
                <a16:creationId xmlns:a16="http://schemas.microsoft.com/office/drawing/2014/main" id="{637DF902-3309-4E7A-8A79-E8429D775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893" y="3664915"/>
            <a:ext cx="5894600" cy="2334262"/>
          </a:xfrm>
          <a:prstGeom prst="rect">
            <a:avLst/>
          </a:prstGeom>
        </p:spPr>
      </p:pic>
      <p:pic>
        <p:nvPicPr>
          <p:cNvPr id="13" name="Picture 12" descr="Logo&#10;&#10;Description automatically generated">
            <a:extLst>
              <a:ext uri="{FF2B5EF4-FFF2-40B4-BE49-F238E27FC236}">
                <a16:creationId xmlns:a16="http://schemas.microsoft.com/office/drawing/2014/main" id="{716E1C6A-C286-4EB2-A548-BDC2C3768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92264" y="7135198"/>
            <a:ext cx="2969854" cy="296985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3210F30F-8274-4EA2-9AF1-99375E8ADB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893" y="8439558"/>
            <a:ext cx="4655318" cy="1352153"/>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51C60A0-93B1-452E-872D-9286A0DF8F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8682" y="6724821"/>
            <a:ext cx="3836200" cy="910679"/>
          </a:xfrm>
          <a:prstGeom prst="rect">
            <a:avLst/>
          </a:prstGeom>
        </p:spPr>
      </p:pic>
      <p:pic>
        <p:nvPicPr>
          <p:cNvPr id="19" name="Picture 18" descr="A red and white sign&#10;&#10;Description automatically generated with medium confidence">
            <a:extLst>
              <a:ext uri="{FF2B5EF4-FFF2-40B4-BE49-F238E27FC236}">
                <a16:creationId xmlns:a16="http://schemas.microsoft.com/office/drawing/2014/main" id="{81AE21FC-7939-4B3C-BA0B-DD17A16EF6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54027" y="4555910"/>
            <a:ext cx="2792073" cy="1642600"/>
          </a:xfrm>
          <a:prstGeom prst="rect">
            <a:avLst/>
          </a:prstGeom>
        </p:spPr>
      </p:pic>
      <p:pic>
        <p:nvPicPr>
          <p:cNvPr id="21" name="Picture 20" descr="Text&#10;&#10;Description automatically generated">
            <a:extLst>
              <a:ext uri="{FF2B5EF4-FFF2-40B4-BE49-F238E27FC236}">
                <a16:creationId xmlns:a16="http://schemas.microsoft.com/office/drawing/2014/main" id="{2099899A-7783-4BD2-BA84-2FD29701F2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8294">
            <a:off x="10871181" y="8355692"/>
            <a:ext cx="3835166" cy="667075"/>
          </a:xfrm>
          <a:prstGeom prst="rect">
            <a:avLst/>
          </a:prstGeom>
        </p:spPr>
      </p:pic>
      <p:pic>
        <p:nvPicPr>
          <p:cNvPr id="23" name="Picture 22" descr="Text&#10;&#10;Description automatically generated">
            <a:extLst>
              <a:ext uri="{FF2B5EF4-FFF2-40B4-BE49-F238E27FC236}">
                <a16:creationId xmlns:a16="http://schemas.microsoft.com/office/drawing/2014/main" id="{1D1B0475-4DA0-4AF9-B57F-5766B82153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09080">
            <a:off x="220108" y="6495520"/>
            <a:ext cx="3050487" cy="925907"/>
          </a:xfrm>
          <a:prstGeom prst="rect">
            <a:avLst/>
          </a:prstGeom>
        </p:spPr>
      </p:pic>
      <p:pic>
        <p:nvPicPr>
          <p:cNvPr id="29" name="Picture 28" descr="A group of people holding a sign&#10;&#10;Description automatically generated with medium confidence">
            <a:extLst>
              <a:ext uri="{FF2B5EF4-FFF2-40B4-BE49-F238E27FC236}">
                <a16:creationId xmlns:a16="http://schemas.microsoft.com/office/drawing/2014/main" id="{C5DFE3BC-8DB1-4571-AAB3-B7057304E7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126291" y="1873685"/>
            <a:ext cx="6189785" cy="4125492"/>
          </a:xfrm>
          <a:prstGeom prst="rect">
            <a:avLst/>
          </a:prstGeom>
        </p:spPr>
      </p:pic>
      <p:pic>
        <p:nvPicPr>
          <p:cNvPr id="33" name="Picture 32" descr="Text, logo&#10;&#10;Description automatically generated">
            <a:extLst>
              <a:ext uri="{FF2B5EF4-FFF2-40B4-BE49-F238E27FC236}">
                <a16:creationId xmlns:a16="http://schemas.microsoft.com/office/drawing/2014/main" id="{561100C3-CBFB-46C8-A535-15E69211B2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62257" y="7653840"/>
            <a:ext cx="5617434" cy="1010916"/>
          </a:xfrm>
          <a:prstGeom prst="rect">
            <a:avLst/>
          </a:prstGeom>
        </p:spPr>
      </p:pic>
      <p:pic>
        <p:nvPicPr>
          <p:cNvPr id="36" name="Picture 35">
            <a:extLst>
              <a:ext uri="{FF2B5EF4-FFF2-40B4-BE49-F238E27FC236}">
                <a16:creationId xmlns:a16="http://schemas.microsoft.com/office/drawing/2014/main" id="{A6183348-854F-474B-9864-D76A6D867646}"/>
              </a:ext>
            </a:extLst>
          </p:cNvPr>
          <p:cNvPicPr>
            <a:picLocks noChangeAspect="1"/>
          </p:cNvPicPr>
          <p:nvPr/>
        </p:nvPicPr>
        <p:blipFill>
          <a:blip r:embed="rId17"/>
          <a:stretch>
            <a:fillRect/>
          </a:stretch>
        </p:blipFill>
        <p:spPr>
          <a:xfrm rot="719604">
            <a:off x="12509992" y="393540"/>
            <a:ext cx="2195772" cy="1516216"/>
          </a:xfrm>
          <a:prstGeom prst="rect">
            <a:avLst/>
          </a:prstGeom>
        </p:spPr>
      </p:pic>
      <p:pic>
        <p:nvPicPr>
          <p:cNvPr id="38" name="Picture 37" descr="Icon&#10;&#10;Description automatically generated">
            <a:extLst>
              <a:ext uri="{FF2B5EF4-FFF2-40B4-BE49-F238E27FC236}">
                <a16:creationId xmlns:a16="http://schemas.microsoft.com/office/drawing/2014/main" id="{B67A45A5-FF5A-4E77-996D-02A0A9E1E9B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87892" y="3569651"/>
            <a:ext cx="4077222" cy="828718"/>
          </a:xfrm>
          <a:prstGeom prst="rect">
            <a:avLst/>
          </a:prstGeom>
        </p:spPr>
      </p:pic>
      <p:pic>
        <p:nvPicPr>
          <p:cNvPr id="40" name="Picture 39">
            <a:extLst>
              <a:ext uri="{FF2B5EF4-FFF2-40B4-BE49-F238E27FC236}">
                <a16:creationId xmlns:a16="http://schemas.microsoft.com/office/drawing/2014/main" id="{7771F42C-053A-4AC3-9172-7EBD1B2546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76356" y="695763"/>
            <a:ext cx="4188758" cy="2179652"/>
          </a:xfrm>
          <a:prstGeom prst="rect">
            <a:avLst/>
          </a:prstGeom>
        </p:spPr>
      </p:pic>
      <p:pic>
        <p:nvPicPr>
          <p:cNvPr id="42" name="Picture 41" descr="Logo&#10;&#10;Description automatically generated with medium confidence">
            <a:extLst>
              <a:ext uri="{FF2B5EF4-FFF2-40B4-BE49-F238E27FC236}">
                <a16:creationId xmlns:a16="http://schemas.microsoft.com/office/drawing/2014/main" id="{6FCA077B-D483-4A3D-8E54-70FB9CB3685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4932" y="1707689"/>
            <a:ext cx="3322504" cy="830626"/>
          </a:xfrm>
          <a:prstGeom prst="rect">
            <a:avLst/>
          </a:prstGeom>
        </p:spPr>
      </p:pic>
      <p:pic>
        <p:nvPicPr>
          <p:cNvPr id="44" name="Picture 43" descr="Text&#10;&#10;Description automatically generated">
            <a:extLst>
              <a:ext uri="{FF2B5EF4-FFF2-40B4-BE49-F238E27FC236}">
                <a16:creationId xmlns:a16="http://schemas.microsoft.com/office/drawing/2014/main" id="{C6A0EB8C-8BEA-4C9E-B89F-E55986A2492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87892" y="9845942"/>
            <a:ext cx="3840544" cy="586416"/>
          </a:xfrm>
          <a:prstGeom prst="rect">
            <a:avLst/>
          </a:prstGeom>
        </p:spPr>
      </p:pic>
      <p:pic>
        <p:nvPicPr>
          <p:cNvPr id="6" name="Picture 5">
            <a:extLst>
              <a:ext uri="{FF2B5EF4-FFF2-40B4-BE49-F238E27FC236}">
                <a16:creationId xmlns:a16="http://schemas.microsoft.com/office/drawing/2014/main" id="{841AF62E-73F3-4F87-A84C-40B1F6AD6B56}"/>
              </a:ext>
            </a:extLst>
          </p:cNvPr>
          <p:cNvPicPr>
            <a:picLocks noChangeAspect="1"/>
          </p:cNvPicPr>
          <p:nvPr/>
        </p:nvPicPr>
        <p:blipFill>
          <a:blip r:embed="rId22"/>
          <a:stretch>
            <a:fillRect/>
          </a:stretch>
        </p:blipFill>
        <p:spPr>
          <a:xfrm>
            <a:off x="2459937" y="28360"/>
            <a:ext cx="1763753" cy="1531188"/>
          </a:xfrm>
          <a:prstGeom prst="rect">
            <a:avLst/>
          </a:prstGeom>
        </p:spPr>
      </p:pic>
      <p:pic>
        <p:nvPicPr>
          <p:cNvPr id="8" name="Picture 7">
            <a:extLst>
              <a:ext uri="{FF2B5EF4-FFF2-40B4-BE49-F238E27FC236}">
                <a16:creationId xmlns:a16="http://schemas.microsoft.com/office/drawing/2014/main" id="{70C14CD5-A934-4DD3-9A41-D3F1DBA1DB10}"/>
              </a:ext>
            </a:extLst>
          </p:cNvPr>
          <p:cNvPicPr>
            <a:picLocks noChangeAspect="1"/>
          </p:cNvPicPr>
          <p:nvPr/>
        </p:nvPicPr>
        <p:blipFill>
          <a:blip r:embed="rId23"/>
          <a:stretch>
            <a:fillRect/>
          </a:stretch>
        </p:blipFill>
        <p:spPr>
          <a:xfrm>
            <a:off x="11440953" y="9202798"/>
            <a:ext cx="1401219" cy="1229560"/>
          </a:xfrm>
          <a:prstGeom prst="rect">
            <a:avLst/>
          </a:prstGeom>
        </p:spPr>
      </p:pic>
    </p:spTree>
    <p:extLst>
      <p:ext uri="{BB962C8B-B14F-4D97-AF65-F5344CB8AC3E}">
        <p14:creationId xmlns:p14="http://schemas.microsoft.com/office/powerpoint/2010/main" val="252318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952500"/>
            <a:ext cx="6553200" cy="7543800"/>
          </a:xfrm>
          <a:prstGeom prst="rect">
            <a:avLst/>
          </a:prstGeom>
        </p:spPr>
        <p:txBody>
          <a:bodyPr vert="horz" wrap="square" lIns="0" tIns="133985" rIns="0" bIns="0" rtlCol="0">
            <a:noAutofit/>
          </a:bodyPr>
          <a:lstStyle/>
          <a:p>
            <a:pPr marR="5080" algn="ctr">
              <a:spcBef>
                <a:spcPts val="1055"/>
              </a:spcBef>
            </a:pPr>
            <a:r>
              <a:rPr lang="en-US" sz="6600" dirty="0">
                <a:solidFill>
                  <a:schemeClr val="bg1"/>
                </a:solidFill>
              </a:rPr>
              <a:t>Proposal Submission for New Projects</a:t>
            </a:r>
            <a:endParaRPr sz="6600" dirty="0">
              <a:solidFill>
                <a:schemeClr val="bg1"/>
              </a:solidFill>
            </a:endParaRPr>
          </a:p>
        </p:txBody>
      </p:sp>
      <p:sp>
        <p:nvSpPr>
          <p:cNvPr id="10" name="object 10"/>
          <p:cNvSpPr txBox="1"/>
          <p:nvPr/>
        </p:nvSpPr>
        <p:spPr>
          <a:xfrm>
            <a:off x="11565974" y="165306"/>
            <a:ext cx="6112426" cy="2539794"/>
          </a:xfrm>
          <a:prstGeom prst="rect">
            <a:avLst/>
          </a:prstGeom>
        </p:spPr>
        <p:txBody>
          <a:bodyPr vert="horz" wrap="square" lIns="0" tIns="12700" rIns="0" bIns="0" rtlCol="0">
            <a:noAutofit/>
          </a:bodyPr>
          <a:lstStyle/>
          <a:p>
            <a:pPr lvl="0"/>
            <a:r>
              <a:rPr lang="en-US" sz="2700" dirty="0">
                <a:solidFill>
                  <a:schemeClr val="bg1"/>
                </a:solidFill>
                <a:latin typeface="+mj-lt"/>
              </a:rPr>
              <a:t>SSF &amp; FYF Proposals are submitted by varied Office of the Provost  Departments online through the SSF website in December thru early January. Submitted budgets must be vetted and signed off by the Fiscal Officer.</a:t>
            </a:r>
          </a:p>
        </p:txBody>
      </p:sp>
      <p:sp>
        <p:nvSpPr>
          <p:cNvPr id="11" name="object 11"/>
          <p:cNvSpPr txBox="1"/>
          <p:nvPr/>
        </p:nvSpPr>
        <p:spPr>
          <a:xfrm>
            <a:off x="11565974" y="3009900"/>
            <a:ext cx="6112426" cy="3657600"/>
          </a:xfrm>
          <a:prstGeom prst="rect">
            <a:avLst/>
          </a:prstGeom>
        </p:spPr>
        <p:txBody>
          <a:bodyPr vert="horz" wrap="square" lIns="0" tIns="12700" rIns="0" bIns="0" rtlCol="0">
            <a:noAutofit/>
          </a:bodyPr>
          <a:lstStyle/>
          <a:p>
            <a:pPr lvl="0"/>
            <a:r>
              <a:rPr lang="en-US" sz="2800" dirty="0">
                <a:solidFill>
                  <a:schemeClr val="bg1"/>
                </a:solidFill>
                <a:latin typeface="+mj-lt"/>
              </a:rPr>
              <a:t>All Proposals submitted will include a written project narrative &amp; budget spreadsheet as an attachment.  The current Fiscal Year budget template is downloaded from the SSF website on Arizona Cultivate.  Budget expense types are in accordance with University budget categories.  Budget data should support the narrative detail</a:t>
            </a:r>
            <a:r>
              <a:rPr lang="en-US" sz="2400" dirty="0">
                <a:solidFill>
                  <a:schemeClr val="bg1"/>
                </a:solidFill>
                <a:latin typeface="+mj-lt"/>
              </a:rPr>
              <a:t>. </a:t>
            </a:r>
          </a:p>
          <a:p>
            <a:pPr lvl="0"/>
            <a:endParaRPr lang="en-US" sz="2400" b="1" dirty="0">
              <a:solidFill>
                <a:schemeClr val="bg1"/>
              </a:solidFill>
            </a:endParaRPr>
          </a:p>
          <a:p>
            <a:pPr lvl="0"/>
            <a:r>
              <a:rPr lang="en-US" sz="2400" b="1" dirty="0">
                <a:solidFill>
                  <a:schemeClr val="bg1"/>
                </a:solidFill>
              </a:rPr>
              <a:t> </a:t>
            </a:r>
          </a:p>
        </p:txBody>
      </p:sp>
      <p:sp>
        <p:nvSpPr>
          <p:cNvPr id="12" name="object 12"/>
          <p:cNvSpPr txBox="1"/>
          <p:nvPr/>
        </p:nvSpPr>
        <p:spPr>
          <a:xfrm>
            <a:off x="11565974" y="7596483"/>
            <a:ext cx="5883826" cy="1428161"/>
          </a:xfrm>
          <a:prstGeom prst="rect">
            <a:avLst/>
          </a:prstGeom>
        </p:spPr>
        <p:txBody>
          <a:bodyPr vert="horz" wrap="square" lIns="0" tIns="12700" rIns="0" bIns="0" rtlCol="0">
            <a:noAutofit/>
          </a:bodyPr>
          <a:lstStyle/>
          <a:p>
            <a:pPr marL="12700">
              <a:spcBef>
                <a:spcPts val="100"/>
              </a:spcBef>
            </a:pPr>
            <a:r>
              <a:rPr lang="en-US" sz="2800" spc="-10" dirty="0">
                <a:solidFill>
                  <a:schemeClr val="bg1"/>
                </a:solidFill>
                <a:latin typeface="+mj-lt"/>
                <a:cs typeface="Calibri" panose="020F0502020204030204" pitchFamily="34" charset="0"/>
              </a:rPr>
              <a:t>The</a:t>
            </a:r>
            <a:r>
              <a:rPr lang="en-US" sz="2800" dirty="0">
                <a:solidFill>
                  <a:schemeClr val="bg1"/>
                </a:solidFill>
                <a:latin typeface="+mj-lt"/>
              </a:rPr>
              <a:t> Board reviews all proposals and votes to recommend funding for each proposal</a:t>
            </a:r>
            <a:r>
              <a:rPr lang="en-US" sz="2400" b="1" dirty="0">
                <a:solidFill>
                  <a:schemeClr val="bg1"/>
                </a:solidFill>
                <a:latin typeface="+mj-lt"/>
              </a:rPr>
              <a:t>. </a:t>
            </a:r>
          </a:p>
        </p:txBody>
      </p:sp>
      <p:pic>
        <p:nvPicPr>
          <p:cNvPr id="3" name="Picture 2">
            <a:extLst>
              <a:ext uri="{FF2B5EF4-FFF2-40B4-BE49-F238E27FC236}">
                <a16:creationId xmlns:a16="http://schemas.microsoft.com/office/drawing/2014/main" id="{15D8425D-E07D-45AD-BAFC-24A05244A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240" y="419102"/>
            <a:ext cx="2194560" cy="1428161"/>
          </a:xfrm>
          <a:prstGeom prst="rect">
            <a:avLst/>
          </a:prstGeom>
        </p:spPr>
      </p:pic>
      <p:pic>
        <p:nvPicPr>
          <p:cNvPr id="13" name="Picture 12">
            <a:extLst>
              <a:ext uri="{FF2B5EF4-FFF2-40B4-BE49-F238E27FC236}">
                <a16:creationId xmlns:a16="http://schemas.microsoft.com/office/drawing/2014/main" id="{DC3430C8-A705-4F98-8A8C-F4CFDF2E2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240" y="7596483"/>
            <a:ext cx="2194560" cy="1428161"/>
          </a:xfrm>
          <a:prstGeom prst="rect">
            <a:avLst/>
          </a:prstGeom>
        </p:spPr>
      </p:pic>
      <p:pic>
        <p:nvPicPr>
          <p:cNvPr id="2" name="Picture 1">
            <a:extLst>
              <a:ext uri="{FF2B5EF4-FFF2-40B4-BE49-F238E27FC236}">
                <a16:creationId xmlns:a16="http://schemas.microsoft.com/office/drawing/2014/main" id="{AE059DE1-0EE5-481D-A2A7-50B6550A4E47}"/>
              </a:ext>
            </a:extLst>
          </p:cNvPr>
          <p:cNvPicPr>
            <a:picLocks noChangeAspect="1"/>
          </p:cNvPicPr>
          <p:nvPr/>
        </p:nvPicPr>
        <p:blipFill>
          <a:blip r:embed="rId4"/>
          <a:stretch>
            <a:fillRect/>
          </a:stretch>
        </p:blipFill>
        <p:spPr>
          <a:xfrm>
            <a:off x="8454187" y="4008309"/>
            <a:ext cx="2194560" cy="14321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838200" y="1104900"/>
            <a:ext cx="6019800" cy="7543800"/>
          </a:xfrm>
          <a:prstGeom prst="rect">
            <a:avLst/>
          </a:prstGeom>
        </p:spPr>
        <p:txBody>
          <a:bodyPr vert="horz" wrap="square" lIns="0" tIns="133985" rIns="0" bIns="0" rtlCol="0">
            <a:noAutofit/>
          </a:bodyPr>
          <a:lstStyle/>
          <a:p>
            <a:pPr marR="5080" algn="r">
              <a:spcBef>
                <a:spcPts val="1055"/>
              </a:spcBef>
            </a:pPr>
            <a:r>
              <a:rPr lang="en-US" sz="6600" dirty="0">
                <a:solidFill>
                  <a:schemeClr val="bg1"/>
                </a:solidFill>
              </a:rPr>
              <a:t> Next Steps</a:t>
            </a:r>
            <a:endParaRPr sz="6600" dirty="0">
              <a:solidFill>
                <a:schemeClr val="bg1"/>
              </a:solidFill>
            </a:endParaRPr>
          </a:p>
        </p:txBody>
      </p:sp>
      <p:sp>
        <p:nvSpPr>
          <p:cNvPr id="10" name="object 10"/>
          <p:cNvSpPr txBox="1"/>
          <p:nvPr/>
        </p:nvSpPr>
        <p:spPr>
          <a:xfrm>
            <a:off x="11734800" y="190500"/>
            <a:ext cx="5715000" cy="3048000"/>
          </a:xfrm>
          <a:prstGeom prst="rect">
            <a:avLst/>
          </a:prstGeom>
        </p:spPr>
        <p:txBody>
          <a:bodyPr vert="horz" wrap="square" lIns="0" tIns="12700" rIns="0" bIns="0" rtlCol="0" anchor="t">
            <a:noAutofit/>
          </a:bodyPr>
          <a:lstStyle/>
          <a:p>
            <a:r>
              <a:rPr lang="en-US" sz="2800" dirty="0">
                <a:solidFill>
                  <a:schemeClr val="bg1"/>
                </a:solidFill>
                <a:latin typeface="+mj-lt"/>
              </a:rPr>
              <a:t>The Board provides the Provost with recommendations for funding. Once approved the Board’s Advice Allocation memo is uploaded to the Student Services Fee Resources or First Year Fee Resources page </a:t>
            </a:r>
          </a:p>
          <a:p>
            <a:endParaRPr lang="en-US" sz="2800" dirty="0">
              <a:solidFill>
                <a:schemeClr val="bg1"/>
              </a:solidFill>
              <a:latin typeface="+mj-lt"/>
            </a:endParaRPr>
          </a:p>
          <a:p>
            <a:endParaRPr lang="en-US" sz="2800" dirty="0">
              <a:solidFill>
                <a:schemeClr val="bg1"/>
              </a:solidFill>
              <a:latin typeface="+mj-lt"/>
            </a:endParaRPr>
          </a:p>
          <a:p>
            <a:r>
              <a:rPr lang="en-US" sz="2800" dirty="0">
                <a:solidFill>
                  <a:schemeClr val="bg1"/>
                </a:solidFill>
                <a:latin typeface="+mj-lt"/>
              </a:rPr>
              <a:t>A summary of approved projects with pertinent details will be uploaded to the SSF website for viewing.</a:t>
            </a:r>
          </a:p>
        </p:txBody>
      </p:sp>
      <p:pic>
        <p:nvPicPr>
          <p:cNvPr id="14" name="Picture 13">
            <a:extLst>
              <a:ext uri="{FF2B5EF4-FFF2-40B4-BE49-F238E27FC236}">
                <a16:creationId xmlns:a16="http://schemas.microsoft.com/office/drawing/2014/main" id="{CE65CF2F-2E6A-4A34-8DC8-14CE3CE8A5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9819" y="3390900"/>
            <a:ext cx="2528051" cy="1524000"/>
          </a:xfrm>
          <a:prstGeom prst="rect">
            <a:avLst/>
          </a:prstGeom>
        </p:spPr>
      </p:pic>
      <p:pic>
        <p:nvPicPr>
          <p:cNvPr id="15" name="Picture 14">
            <a:extLst>
              <a:ext uri="{FF2B5EF4-FFF2-40B4-BE49-F238E27FC236}">
                <a16:creationId xmlns:a16="http://schemas.microsoft.com/office/drawing/2014/main" id="{9E296864-295A-48A4-A1B4-96336F6518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3796" y="190500"/>
            <a:ext cx="2524040" cy="1524000"/>
          </a:xfrm>
          <a:prstGeom prst="rect">
            <a:avLst/>
          </a:prstGeom>
        </p:spPr>
      </p:pic>
      <p:sp>
        <p:nvSpPr>
          <p:cNvPr id="2" name="TextBox 1">
            <a:extLst>
              <a:ext uri="{FF2B5EF4-FFF2-40B4-BE49-F238E27FC236}">
                <a16:creationId xmlns:a16="http://schemas.microsoft.com/office/drawing/2014/main" id="{8BA15401-29DF-2CBA-D24B-B1DCD67B6DD0}"/>
              </a:ext>
            </a:extLst>
          </p:cNvPr>
          <p:cNvSpPr txBox="1"/>
          <p:nvPr/>
        </p:nvSpPr>
        <p:spPr>
          <a:xfrm>
            <a:off x="11734800" y="7277102"/>
            <a:ext cx="5562600" cy="615553"/>
          </a:xfrm>
          <a:prstGeom prst="rect">
            <a:avLst/>
          </a:prstGeom>
          <a:noFill/>
        </p:spPr>
        <p:txBody>
          <a:bodyPr wrap="square" rtlCol="0">
            <a:spAutoFit/>
          </a:bodyPr>
          <a:lstStyle/>
          <a:p>
            <a:pPr lvl="0"/>
            <a:endParaRPr lang="en-US" sz="1600" b="1" dirty="0">
              <a:solidFill>
                <a:schemeClr val="bg1"/>
              </a:solidFill>
              <a:latin typeface="+mj-lt"/>
            </a:endParaRPr>
          </a:p>
          <a:p>
            <a:endParaRPr lang="en-US" dirty="0"/>
          </a:p>
        </p:txBody>
      </p:sp>
      <p:pic>
        <p:nvPicPr>
          <p:cNvPr id="16" name="Picture 15">
            <a:extLst>
              <a:ext uri="{FF2B5EF4-FFF2-40B4-BE49-F238E27FC236}">
                <a16:creationId xmlns:a16="http://schemas.microsoft.com/office/drawing/2014/main" id="{5EA15A13-8124-3092-F41B-018CD1BE0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9819" y="6330557"/>
            <a:ext cx="2528051" cy="1524000"/>
          </a:xfrm>
          <a:prstGeom prst="rect">
            <a:avLst/>
          </a:prstGeom>
        </p:spPr>
      </p:pic>
      <p:sp>
        <p:nvSpPr>
          <p:cNvPr id="3" name="TextBox 2">
            <a:extLst>
              <a:ext uri="{FF2B5EF4-FFF2-40B4-BE49-F238E27FC236}">
                <a16:creationId xmlns:a16="http://schemas.microsoft.com/office/drawing/2014/main" id="{6F457545-E9B6-2A6D-3092-365B5032F3E7}"/>
              </a:ext>
            </a:extLst>
          </p:cNvPr>
          <p:cNvSpPr txBox="1"/>
          <p:nvPr/>
        </p:nvSpPr>
        <p:spPr>
          <a:xfrm>
            <a:off x="11734800" y="6134100"/>
            <a:ext cx="6000404" cy="1815882"/>
          </a:xfrm>
          <a:prstGeom prst="rect">
            <a:avLst/>
          </a:prstGeom>
          <a:noFill/>
        </p:spPr>
        <p:txBody>
          <a:bodyPr wrap="square" rtlCol="0">
            <a:spAutoFit/>
          </a:bodyPr>
          <a:lstStyle/>
          <a:p>
            <a:pPr lvl="0"/>
            <a:r>
              <a:rPr lang="en-US" sz="2800" dirty="0">
                <a:solidFill>
                  <a:schemeClr val="bg1"/>
                </a:solidFill>
                <a:latin typeface="+mj-lt"/>
              </a:rPr>
              <a:t>By the end of July project budgets will be available for review in Analytics. Please check your Analytics budget and transfer of funds to be sure all aligns.</a:t>
            </a:r>
          </a:p>
        </p:txBody>
      </p:sp>
    </p:spTree>
    <p:extLst>
      <p:ext uri="{BB962C8B-B14F-4D97-AF65-F5344CB8AC3E}">
        <p14:creationId xmlns:p14="http://schemas.microsoft.com/office/powerpoint/2010/main" val="176573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952500"/>
            <a:ext cx="5105400" cy="7543800"/>
          </a:xfrm>
          <a:prstGeom prst="rect">
            <a:avLst/>
          </a:prstGeom>
        </p:spPr>
        <p:txBody>
          <a:bodyPr vert="horz" wrap="square" lIns="0" tIns="133985" rIns="0" bIns="0" rtlCol="0">
            <a:noAutofit/>
          </a:bodyPr>
          <a:lstStyle/>
          <a:p>
            <a:pPr marR="5080" algn="r">
              <a:spcBef>
                <a:spcPts val="1055"/>
              </a:spcBef>
            </a:pPr>
            <a:r>
              <a:rPr lang="en-US" sz="7200" dirty="0">
                <a:solidFill>
                  <a:schemeClr val="bg1"/>
                </a:solidFill>
              </a:rPr>
              <a:t> </a:t>
            </a:r>
            <a:r>
              <a:rPr lang="en-US" sz="6600" dirty="0">
                <a:solidFill>
                  <a:schemeClr val="bg1"/>
                </a:solidFill>
              </a:rPr>
              <a:t>Project Revisions</a:t>
            </a:r>
            <a:endParaRPr sz="6600" dirty="0">
              <a:solidFill>
                <a:schemeClr val="bg1"/>
              </a:solidFill>
            </a:endParaRPr>
          </a:p>
        </p:txBody>
      </p:sp>
      <p:sp>
        <p:nvSpPr>
          <p:cNvPr id="10" name="object 10"/>
          <p:cNvSpPr txBox="1"/>
          <p:nvPr/>
        </p:nvSpPr>
        <p:spPr>
          <a:xfrm>
            <a:off x="11337374" y="342900"/>
            <a:ext cx="6112426" cy="3200400"/>
          </a:xfrm>
          <a:prstGeom prst="rect">
            <a:avLst/>
          </a:prstGeom>
        </p:spPr>
        <p:txBody>
          <a:bodyPr vert="horz" wrap="square" lIns="0" tIns="12700" rIns="0" bIns="0" rtlCol="0">
            <a:noAutofit/>
          </a:bodyPr>
          <a:lstStyle/>
          <a:p>
            <a:pPr>
              <a:defRPr/>
            </a:pPr>
            <a:r>
              <a:rPr lang="en-US" sz="3200" dirty="0">
                <a:solidFill>
                  <a:srgbClr val="FFFFFF"/>
                </a:solidFill>
                <a:latin typeface="Calibri Light" panose="020F0302020204030204"/>
              </a:rPr>
              <a:t>When a project is funded for less money or fewer years than requested a project revision Word document and budget must be completed and returned.</a:t>
            </a:r>
          </a:p>
          <a:p>
            <a:pPr>
              <a:defRPr/>
            </a:pPr>
            <a:endParaRPr lang="en-US" sz="3200" dirty="0">
              <a:solidFill>
                <a:srgbClr val="FFFFFF"/>
              </a:solidFill>
              <a:latin typeface="Calibri Light" panose="020F0302020204030204"/>
            </a:endParaRPr>
          </a:p>
          <a:p>
            <a:pPr>
              <a:defRPr/>
            </a:pPr>
            <a:endParaRPr lang="en-US" sz="3200" dirty="0">
              <a:solidFill>
                <a:srgbClr val="FFFFFF"/>
              </a:solidFill>
              <a:latin typeface="Calibri Light" panose="020F0302020204030204"/>
            </a:endParaRPr>
          </a:p>
          <a:p>
            <a:pPr>
              <a:defRPr/>
            </a:pPr>
            <a:endParaRPr lang="en-US" sz="2400" b="1" dirty="0">
              <a:solidFill>
                <a:srgbClr val="FFFFFF"/>
              </a:solidFill>
              <a:latin typeface="Calibri Light" panose="020F0302020204030204"/>
            </a:endParaRPr>
          </a:p>
          <a:p>
            <a:pPr>
              <a:defRPr/>
            </a:pPr>
            <a:endParaRPr lang="en-US" sz="2400" b="1" dirty="0">
              <a:solidFill>
                <a:srgbClr val="FFFFFF"/>
              </a:solidFill>
              <a:latin typeface="Calibri Light" panose="020F0302020204030204"/>
            </a:endParaRPr>
          </a:p>
          <a:p>
            <a:pPr>
              <a:defRPr/>
            </a:pPr>
            <a:endParaRPr lang="en-US" sz="2400" b="1" dirty="0">
              <a:solidFill>
                <a:srgbClr val="FFFFFF"/>
              </a:solidFill>
              <a:latin typeface="Calibri Light" panose="020F0302020204030204"/>
            </a:endParaRPr>
          </a:p>
        </p:txBody>
      </p:sp>
      <p:sp>
        <p:nvSpPr>
          <p:cNvPr id="11" name="object 11"/>
          <p:cNvSpPr txBox="1"/>
          <p:nvPr/>
        </p:nvSpPr>
        <p:spPr>
          <a:xfrm>
            <a:off x="11337374" y="3848100"/>
            <a:ext cx="6112426" cy="3810000"/>
          </a:xfrm>
          <a:prstGeom prst="rect">
            <a:avLst/>
          </a:prstGeom>
        </p:spPr>
        <p:txBody>
          <a:bodyPr vert="horz" wrap="square" lIns="0" tIns="12700" rIns="0" bIns="0" rtlCol="0">
            <a:noAutofit/>
          </a:bodyPr>
          <a:lstStyle/>
          <a:p>
            <a:pPr>
              <a:defRPr/>
            </a:pPr>
            <a:r>
              <a:rPr lang="en-US" sz="3200" dirty="0">
                <a:solidFill>
                  <a:srgbClr val="FFFFFF"/>
                </a:solidFill>
                <a:latin typeface="Calibri Light" panose="020F0302020204030204"/>
              </a:rPr>
              <a:t>SSF administration will send out those documents to the Project Manager with a deadline attached for them to be returned. There will be a budget template and a word document to fill out and return.</a:t>
            </a:r>
          </a:p>
          <a:p>
            <a:pPr>
              <a:defRPr/>
            </a:pPr>
            <a:endParaRPr lang="en-US" sz="2400" b="1" dirty="0">
              <a:solidFill>
                <a:srgbClr val="FFFFFF"/>
              </a:solidFill>
              <a:latin typeface="Calibri Light" panose="020F0302020204030204"/>
            </a:endParaRPr>
          </a:p>
          <a:p>
            <a:pPr>
              <a:defRPr/>
            </a:pPr>
            <a:endParaRPr lang="en-US" sz="2400" b="1" dirty="0">
              <a:solidFill>
                <a:srgbClr val="FFFFFF"/>
              </a:solidFill>
              <a:latin typeface="Calibri Light" panose="020F0302020204030204"/>
            </a:endParaRPr>
          </a:p>
        </p:txBody>
      </p:sp>
      <p:sp>
        <p:nvSpPr>
          <p:cNvPr id="12" name="object 12"/>
          <p:cNvSpPr txBox="1"/>
          <p:nvPr/>
        </p:nvSpPr>
        <p:spPr>
          <a:xfrm>
            <a:off x="11337374" y="6953845"/>
            <a:ext cx="6112426" cy="2228256"/>
          </a:xfrm>
          <a:prstGeom prst="rect">
            <a:avLst/>
          </a:prstGeom>
        </p:spPr>
        <p:txBody>
          <a:bodyPr vert="horz" wrap="square" lIns="0" tIns="12700" rIns="0" bIns="0" rtlCol="0">
            <a:noAutofit/>
          </a:bodyPr>
          <a:lstStyle/>
          <a:p>
            <a:pPr>
              <a:defRPr/>
            </a:pPr>
            <a:endParaRPr lang="en-US" sz="2400" b="1" dirty="0">
              <a:solidFill>
                <a:srgbClr val="FFFFFF"/>
              </a:solidFill>
              <a:latin typeface="Calibri" panose="020F0502020204030204"/>
            </a:endParaRPr>
          </a:p>
        </p:txBody>
      </p:sp>
      <p:pic>
        <p:nvPicPr>
          <p:cNvPr id="9" name="Picture 8">
            <a:extLst>
              <a:ext uri="{FF2B5EF4-FFF2-40B4-BE49-F238E27FC236}">
                <a16:creationId xmlns:a16="http://schemas.microsoft.com/office/drawing/2014/main" id="{FC8C5CCA-9408-4117-808B-4D61F9136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743842"/>
            <a:ext cx="2194560" cy="1428161"/>
          </a:xfrm>
          <a:prstGeom prst="rect">
            <a:avLst/>
          </a:prstGeom>
        </p:spPr>
      </p:pic>
    </p:spTree>
    <p:extLst>
      <p:ext uri="{BB962C8B-B14F-4D97-AF65-F5344CB8AC3E}">
        <p14:creationId xmlns:p14="http://schemas.microsoft.com/office/powerpoint/2010/main" val="289427435"/>
      </p:ext>
    </p:extLst>
  </p:cSld>
  <p:clrMapOvr>
    <a:masterClrMapping/>
  </p:clrMapOvr>
</p:sld>
</file>

<file path=ppt/theme/theme1.xml><?xml version="1.0" encoding="utf-8"?>
<a:theme xmlns:a="http://schemas.openxmlformats.org/drawingml/2006/main" name="UArizona">
  <a:themeElements>
    <a:clrScheme name="UArizona">
      <a:dk1>
        <a:srgbClr val="0C234B"/>
      </a:dk1>
      <a:lt1>
        <a:srgbClr val="FFFFFF"/>
      </a:lt1>
      <a:dk2>
        <a:srgbClr val="1F497D"/>
      </a:dk2>
      <a:lt2>
        <a:srgbClr val="FFFFFF"/>
      </a:lt2>
      <a:accent1>
        <a:srgbClr val="25669A"/>
      </a:accent1>
      <a:accent2>
        <a:srgbClr val="BB1B29"/>
      </a:accent2>
      <a:accent3>
        <a:srgbClr val="EF4056"/>
      </a:accent3>
      <a:accent4>
        <a:srgbClr val="90DAEF"/>
      </a:accent4>
      <a:accent5>
        <a:srgbClr val="25669A"/>
      </a:accent5>
      <a:accent6>
        <a:srgbClr val="1E5188"/>
      </a:accent6>
      <a:hlink>
        <a:srgbClr val="FFFFFF"/>
      </a:hlink>
      <a:folHlink>
        <a:srgbClr val="BB1B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id="{F050E6FF-45A1-C64D-8D05-41DFF266D74B}" vid="{8061C59E-3A69-7A49-9391-6E80FFB84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AC148E9E341D4F890ADDDEE71A50A4" ma:contentTypeVersion="21" ma:contentTypeDescription="Create a new document." ma:contentTypeScope="" ma:versionID="86f3b5e6488e79d437cf1c64d000afc6">
  <xsd:schema xmlns:xsd="http://www.w3.org/2001/XMLSchema" xmlns:xs="http://www.w3.org/2001/XMLSchema" xmlns:p="http://schemas.microsoft.com/office/2006/metadata/properties" xmlns:ns2="e693cb42-11db-4fba-8456-24cc4a1c0230" xmlns:ns3="e98ead6e-773d-4750-987f-44333e2a83c9" targetNamespace="http://schemas.microsoft.com/office/2006/metadata/properties" ma:root="true" ma:fieldsID="ad442e80738303b5fa9a966424b27bcb" ns2:_="" ns3:_="">
    <xsd:import namespace="e693cb42-11db-4fba-8456-24cc4a1c0230"/>
    <xsd:import namespace="e98ead6e-773d-4750-987f-44333e2a83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3cb42-11db-4fba-8456-24cc4a1c0230"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DateTaken" ma:index="8" nillable="true" ma:displayName="MediaServiceDateTaken" ma:hidden="true" ma:indexed="true" ma:internalName="MediaServiceDateTaken" ma:readOnly="true">
      <xsd:simpleType>
        <xsd:restriction base="dms:Text"/>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hidden="true"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ead6e-773d-4750-987f-44333e2a83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2bef4c-d4e6-406b-ac7d-21aa94172cc1}" ma:internalName="TaxCatchAll" ma:readOnly="false" ma:showField="CatchAllData" ma:web="e98ead6e-773d-4750-987f-44333e2a83c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8ead6e-773d-4750-987f-44333e2a83c9" xsi:nil="true"/>
    <lcf76f155ced4ddcb4097134ff3c332f xmlns="e693cb42-11db-4fba-8456-24cc4a1c02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403A0F-4BFE-4163-98B9-8EE2884597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93cb42-11db-4fba-8456-24cc4a1c0230"/>
    <ds:schemaRef ds:uri="e98ead6e-773d-4750-987f-44333e2a8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7B3424-F1B6-49AE-892A-4113920CBF34}">
  <ds:schemaRefs>
    <ds:schemaRef ds:uri="http://schemas.microsoft.com/sharepoint/v3/contenttype/forms"/>
  </ds:schemaRefs>
</ds:datastoreItem>
</file>

<file path=customXml/itemProps3.xml><?xml version="1.0" encoding="utf-8"?>
<ds:datastoreItem xmlns:ds="http://schemas.openxmlformats.org/officeDocument/2006/customXml" ds:itemID="{D00376EC-4B50-4490-B1A4-72005AEDA078}">
  <ds:schemaRefs>
    <ds:schemaRef ds:uri="http://schemas.microsoft.com/office/2006/metadata/properties"/>
    <ds:schemaRef ds:uri="http://purl.org/dc/terms/"/>
    <ds:schemaRef ds:uri="e98ead6e-773d-4750-987f-44333e2a83c9"/>
    <ds:schemaRef ds:uri="e693cb42-11db-4fba-8456-24cc4a1c0230"/>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Template>
  <TotalTime>4417</TotalTime>
  <Words>4123</Words>
  <Application>Microsoft Office PowerPoint</Application>
  <PresentationFormat>Custom</PresentationFormat>
  <Paragraphs>387</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Courier New</vt:lpstr>
      <vt:lpstr>Proxima Nova</vt:lpstr>
      <vt:lpstr>Roboto</vt:lpstr>
      <vt:lpstr>Symbol</vt:lpstr>
      <vt:lpstr>Times</vt:lpstr>
      <vt:lpstr>Wingdings</vt:lpstr>
      <vt:lpstr>UArizona</vt:lpstr>
      <vt:lpstr>THE UNIVERSITY OF ARIZONA – Office of the Provost </vt:lpstr>
      <vt:lpstr>PowerPoint Presentation</vt:lpstr>
      <vt:lpstr>PowerPoint Presentation</vt:lpstr>
      <vt:lpstr>  SSF Procedural Process   Objectives  </vt:lpstr>
      <vt:lpstr>History of the Student Services Fees </vt:lpstr>
      <vt:lpstr>PowerPoint Presentation</vt:lpstr>
      <vt:lpstr>Proposal Submission for New Projects</vt:lpstr>
      <vt:lpstr> Next Steps</vt:lpstr>
      <vt:lpstr> Project Revisions</vt:lpstr>
      <vt:lpstr> Next Steps,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YEAR STUDENT FEE</vt:lpstr>
      <vt:lpstr>First Year Fee Board</vt:lpstr>
      <vt:lpstr>Spreadsheets &amp; Summary 2 Yearly Reports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Recommended Reports  </vt:lpstr>
      <vt:lpstr>Budget Hybrid Style Accounts-  SSF Accounts will be in budget style account. </vt:lpstr>
      <vt:lpstr>PowerPoint Presentation</vt:lpstr>
      <vt:lpstr>PowerPoint Presentation</vt:lpstr>
      <vt:lpstr>CATERING POLICY REMINDER https://policy.arizona.edu/business-and-finance/catering-and-food-service    policy#:~:text=A%20Master%20Agreement%20must%20be,for%20retail%20sale%20on%20campus</vt:lpstr>
      <vt:lpstr>THE UNIVERSITY OF ARIZONA – Office of the Provost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ARIZONA – DEPARTMENT NAME</dc:title>
  <dc:creator>McAdams, Allyson</dc:creator>
  <cp:lastModifiedBy>McAdams, Allyson L - (allysonmcadams)</cp:lastModifiedBy>
  <cp:revision>165</cp:revision>
  <cp:lastPrinted>2022-06-24T16:52:00Z</cp:lastPrinted>
  <dcterms:created xsi:type="dcterms:W3CDTF">2021-02-22T16:48:29Z</dcterms:created>
  <dcterms:modified xsi:type="dcterms:W3CDTF">2023-12-13T19:40:21Z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0x010100E1AC148E9E341D4F890ADDDEE71A50A4</vt:lpwstr>
  </property>
  <property fmtid="{D5CDD505-2E9C-101B-9397-08002B2CF9AE}" pid="3" name="MediaServiceImageTags">
    <vt:lpwstr/>
  </property>
</Properties>
</file>